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9"/>
  </p:notesMasterIdLst>
  <p:handoutMasterIdLst>
    <p:handoutMasterId r:id="rId20"/>
  </p:handoutMasterIdLst>
  <p:sldIdLst>
    <p:sldId id="256" r:id="rId5"/>
    <p:sldId id="2147473497" r:id="rId6"/>
    <p:sldId id="2147473490" r:id="rId7"/>
    <p:sldId id="2147473496" r:id="rId8"/>
    <p:sldId id="2147473502" r:id="rId9"/>
    <p:sldId id="2147473473" r:id="rId10"/>
    <p:sldId id="2147473503" r:id="rId11"/>
    <p:sldId id="2147473505" r:id="rId12"/>
    <p:sldId id="2147473504" r:id="rId13"/>
    <p:sldId id="2147473498" r:id="rId14"/>
    <p:sldId id="2147473499" r:id="rId15"/>
    <p:sldId id="2147473495" r:id="rId16"/>
    <p:sldId id="2147473500" r:id="rId17"/>
    <p:sldId id="2147473492" r:id="rId18"/>
  </p:sldIdLst>
  <p:sldSz cx="12192000" cy="6858000"/>
  <p:notesSz cx="6669088" cy="9926638"/>
  <p:custDataLst>
    <p:tags r:id="rId21"/>
  </p:custDataLst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ABB7A76-961E-1F8B-CD4B-7A8EBBC684F5}" name="Luchner, Ursula" initials="LU" userId="S::uluchner@gasag.de::f65d347f-b362-4b22-8205-514328b7dce0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rinna Bende" initials="CB" lastIdx="1" clrIdx="0">
    <p:extLst>
      <p:ext uri="{19B8F6BF-5375-455C-9EA6-DF929625EA0E}">
        <p15:presenceInfo xmlns:p15="http://schemas.microsoft.com/office/powerpoint/2012/main" userId="975285ccd6a4d54d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EA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71F16C-6B8B-447B-9A45-64F1A6F957AD}" v="426" vWet="428" dt="2023-11-06T13:50:57.657"/>
    <p1510:client id="{2170CAD5-D211-E39E-4880-954DC34AA479}" v="5" dt="2023-11-06T12:04:51.736"/>
    <p1510:client id="{52B4C256-029A-4948-9223-A75132CD2D5D}" v="59" dt="2023-11-06T16:15:13.085"/>
    <p1510:client id="{560AC5DB-7DA5-D152-EFD2-232C2CB9B0D7}" v="45" dt="2023-11-06T12:46:03.713"/>
    <p1510:client id="{6291E959-294D-4A10-8AF3-467B84322A71}" v="298" dt="2023-11-06T16:54:27.751"/>
    <p1510:client id="{7B59C399-BE82-4639-A1D3-1044F4CBD548}" v="1" dt="2023-11-06T11:24:33.733"/>
    <p1510:client id="{7C8D1F8E-2CCE-4309-A7C9-61E4B3477291}" v="27" dt="2023-11-06T13:55:49.382"/>
    <p1510:client id="{80F40285-2267-433D-9850-CBC77F71F4E2}" v="2644" dt="2023-11-06T15:42:04.948"/>
    <p1510:client id="{B8E497A7-339C-43F1-981D-676A0ACD8E3C}" v="16" dt="2023-11-06T15:38:16.126"/>
    <p1510:client id="{B8F9B47B-175E-43B8-80D8-CF0FD5BB640D}" v="1433" dt="2023-11-06T17:29:29.009"/>
    <p1510:client id="{DECADADF-D292-4E1E-9A97-9EA7633390E2}" v="34" dt="2023-11-06T11:36:23.366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ittlere Formatvorlag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8D230F3-CF80-4859-8CE7-A43EE81993B5}" styleName="Helle Formatvorlage 1 - Akz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AF606853-7671-496A-8E4F-DF71F8EC918B}" styleName="Dunkle Formatvorlage 1 - Akz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unkle Formatvorlage 2 - Akzent 5/Akz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1" d="100"/>
          <a:sy n="61" d="100"/>
        </p:scale>
        <p:origin x="75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nderbilt, Sophie" userId="c11e6a5d-e7b9-4baf-8c4b-1738cdeda8e4" providerId="ADAL" clId="{809C458F-712A-4739-B35C-516C71DE0C1E}"/>
    <pc:docChg chg="modSld">
      <pc:chgData name="Vanderbilt, Sophie" userId="c11e6a5d-e7b9-4baf-8c4b-1738cdeda8e4" providerId="ADAL" clId="{809C458F-712A-4739-B35C-516C71DE0C1E}" dt="2023-11-07T08:29:24.803" v="16" actId="1076"/>
      <pc:docMkLst>
        <pc:docMk/>
      </pc:docMkLst>
      <pc:sldChg chg="modSp mod">
        <pc:chgData name="Vanderbilt, Sophie" userId="c11e6a5d-e7b9-4baf-8c4b-1738cdeda8e4" providerId="ADAL" clId="{809C458F-712A-4739-B35C-516C71DE0C1E}" dt="2023-11-07T08:26:28.445" v="3" actId="20577"/>
        <pc:sldMkLst>
          <pc:docMk/>
          <pc:sldMk cId="520428990" sldId="2147473473"/>
        </pc:sldMkLst>
        <pc:spChg chg="mod">
          <ac:chgData name="Vanderbilt, Sophie" userId="c11e6a5d-e7b9-4baf-8c4b-1738cdeda8e4" providerId="ADAL" clId="{809C458F-712A-4739-B35C-516C71DE0C1E}" dt="2023-11-07T08:26:02.808" v="2" actId="20577"/>
          <ac:spMkLst>
            <pc:docMk/>
            <pc:sldMk cId="520428990" sldId="2147473473"/>
            <ac:spMk id="14" creationId="{FE290D69-4C17-25D3-D265-7A854BFE388A}"/>
          </ac:spMkLst>
        </pc:spChg>
        <pc:spChg chg="mod">
          <ac:chgData name="Vanderbilt, Sophie" userId="c11e6a5d-e7b9-4baf-8c4b-1738cdeda8e4" providerId="ADAL" clId="{809C458F-712A-4739-B35C-516C71DE0C1E}" dt="2023-11-07T08:26:28.445" v="3" actId="20577"/>
          <ac:spMkLst>
            <pc:docMk/>
            <pc:sldMk cId="520428990" sldId="2147473473"/>
            <ac:spMk id="16" creationId="{465E311A-9BF5-56C3-A2E3-036C9A08F420}"/>
          </ac:spMkLst>
        </pc:spChg>
      </pc:sldChg>
      <pc:sldChg chg="modSp mod">
        <pc:chgData name="Vanderbilt, Sophie" userId="c11e6a5d-e7b9-4baf-8c4b-1738cdeda8e4" providerId="ADAL" clId="{809C458F-712A-4739-B35C-516C71DE0C1E}" dt="2023-11-07T08:29:24.803" v="16" actId="1076"/>
        <pc:sldMkLst>
          <pc:docMk/>
          <pc:sldMk cId="3483699829" sldId="2147473495"/>
        </pc:sldMkLst>
        <pc:spChg chg="mod">
          <ac:chgData name="Vanderbilt, Sophie" userId="c11e6a5d-e7b9-4baf-8c4b-1738cdeda8e4" providerId="ADAL" clId="{809C458F-712A-4739-B35C-516C71DE0C1E}" dt="2023-11-07T08:29:24.803" v="16" actId="1076"/>
          <ac:spMkLst>
            <pc:docMk/>
            <pc:sldMk cId="3483699829" sldId="2147473495"/>
            <ac:spMk id="6" creationId="{3A9AA076-C3BC-E69C-8F14-102A4D978C29}"/>
          </ac:spMkLst>
        </pc:spChg>
      </pc:sldChg>
      <pc:sldChg chg="modSp mod">
        <pc:chgData name="Vanderbilt, Sophie" userId="c11e6a5d-e7b9-4baf-8c4b-1738cdeda8e4" providerId="ADAL" clId="{809C458F-712A-4739-B35C-516C71DE0C1E}" dt="2023-11-07T08:24:28.824" v="1" actId="552"/>
        <pc:sldMkLst>
          <pc:docMk/>
          <pc:sldMk cId="372199898" sldId="2147473497"/>
        </pc:sldMkLst>
        <pc:spChg chg="mod">
          <ac:chgData name="Vanderbilt, Sophie" userId="c11e6a5d-e7b9-4baf-8c4b-1738cdeda8e4" providerId="ADAL" clId="{809C458F-712A-4739-B35C-516C71DE0C1E}" dt="2023-11-07T08:24:28.824" v="1" actId="552"/>
          <ac:spMkLst>
            <pc:docMk/>
            <pc:sldMk cId="372199898" sldId="2147473497"/>
            <ac:spMk id="4" creationId="{FB336A59-F6D7-6F30-AEBF-F4C385C6FC1A}"/>
          </ac:spMkLst>
        </pc:spChg>
        <pc:spChg chg="mod">
          <ac:chgData name="Vanderbilt, Sophie" userId="c11e6a5d-e7b9-4baf-8c4b-1738cdeda8e4" providerId="ADAL" clId="{809C458F-712A-4739-B35C-516C71DE0C1E}" dt="2023-11-07T08:24:28.824" v="1" actId="552"/>
          <ac:spMkLst>
            <pc:docMk/>
            <pc:sldMk cId="372199898" sldId="2147473497"/>
            <ac:spMk id="14" creationId="{D68298A8-0790-B6D7-D940-2DD07CDF766E}"/>
          </ac:spMkLst>
        </pc:spChg>
      </pc:sldChg>
      <pc:sldChg chg="modSp mod">
        <pc:chgData name="Vanderbilt, Sophie" userId="c11e6a5d-e7b9-4baf-8c4b-1738cdeda8e4" providerId="ADAL" clId="{809C458F-712A-4739-B35C-516C71DE0C1E}" dt="2023-11-07T08:27:25.405" v="7" actId="113"/>
        <pc:sldMkLst>
          <pc:docMk/>
          <pc:sldMk cId="1283261257" sldId="2147473503"/>
        </pc:sldMkLst>
        <pc:spChg chg="mod">
          <ac:chgData name="Vanderbilt, Sophie" userId="c11e6a5d-e7b9-4baf-8c4b-1738cdeda8e4" providerId="ADAL" clId="{809C458F-712A-4739-B35C-516C71DE0C1E}" dt="2023-11-07T08:27:25.405" v="7" actId="113"/>
          <ac:spMkLst>
            <pc:docMk/>
            <pc:sldMk cId="1283261257" sldId="2147473503"/>
            <ac:spMk id="9" creationId="{21BACA18-E564-BD00-E6E7-1FFCC1846597}"/>
          </ac:spMkLst>
        </pc:spChg>
      </pc:sldChg>
      <pc:sldChg chg="modSp mod">
        <pc:chgData name="Vanderbilt, Sophie" userId="c11e6a5d-e7b9-4baf-8c4b-1738cdeda8e4" providerId="ADAL" clId="{809C458F-712A-4739-B35C-516C71DE0C1E}" dt="2023-11-07T08:29:08.208" v="15" actId="113"/>
        <pc:sldMkLst>
          <pc:docMk/>
          <pc:sldMk cId="3643572274" sldId="2147473504"/>
        </pc:sldMkLst>
        <pc:spChg chg="mod">
          <ac:chgData name="Vanderbilt, Sophie" userId="c11e6a5d-e7b9-4baf-8c4b-1738cdeda8e4" providerId="ADAL" clId="{809C458F-712A-4739-B35C-516C71DE0C1E}" dt="2023-11-07T08:29:08.208" v="15" actId="113"/>
          <ac:spMkLst>
            <pc:docMk/>
            <pc:sldMk cId="3643572274" sldId="2147473504"/>
            <ac:spMk id="5" creationId="{EC7C89C6-4D65-5BB9-9AED-EC02E4B51CEB}"/>
          </ac:spMkLst>
        </pc:spChg>
      </pc:sldChg>
      <pc:sldChg chg="modSp mod">
        <pc:chgData name="Vanderbilt, Sophie" userId="c11e6a5d-e7b9-4baf-8c4b-1738cdeda8e4" providerId="ADAL" clId="{809C458F-712A-4739-B35C-516C71DE0C1E}" dt="2023-11-07T08:27:47.488" v="10" actId="113"/>
        <pc:sldMkLst>
          <pc:docMk/>
          <pc:sldMk cId="2990808065" sldId="2147473505"/>
        </pc:sldMkLst>
        <pc:spChg chg="mod">
          <ac:chgData name="Vanderbilt, Sophie" userId="c11e6a5d-e7b9-4baf-8c4b-1738cdeda8e4" providerId="ADAL" clId="{809C458F-712A-4739-B35C-516C71DE0C1E}" dt="2023-11-07T08:27:47.488" v="10" actId="113"/>
          <ac:spMkLst>
            <pc:docMk/>
            <pc:sldMk cId="2990808065" sldId="2147473505"/>
            <ac:spMk id="9" creationId="{21BACA18-E564-BD00-E6E7-1FFCC1846597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9" cy="496332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77607" y="1"/>
            <a:ext cx="2889939" cy="496332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75CE9F3C-F81C-7341-9641-CA1F7EF1FFE5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889939" cy="496332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77607" y="9428584"/>
            <a:ext cx="2889939" cy="496332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BE9CD25C-535A-A84E-A7A7-EFD20664027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9487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889939" cy="496332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777607" y="1"/>
            <a:ext cx="2889939" cy="496332"/>
          </a:xfrm>
          <a:prstGeom prst="rect">
            <a:avLst/>
          </a:prstGeom>
        </p:spPr>
        <p:txBody>
          <a:bodyPr vert="horz" lIns="95254" tIns="47627" rIns="95254" bIns="47627" rtlCol="0"/>
          <a:lstStyle>
            <a:lvl1pPr algn="r">
              <a:defRPr sz="1300"/>
            </a:lvl1pPr>
          </a:lstStyle>
          <a:p>
            <a:fld id="{6EB77F4C-7365-8B4D-B557-F1AC494B384F}" type="datetimeFigureOut">
              <a:rPr lang="de-DE" smtClean="0"/>
              <a:t>07.11.2023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254" tIns="47627" rIns="95254" bIns="47627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5254" tIns="47627" rIns="95254" bIns="47627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889939" cy="496332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777607" y="9428584"/>
            <a:ext cx="2889939" cy="496332"/>
          </a:xfrm>
          <a:prstGeom prst="rect">
            <a:avLst/>
          </a:prstGeom>
        </p:spPr>
        <p:txBody>
          <a:bodyPr vert="horz" lIns="95254" tIns="47627" rIns="95254" bIns="47627" rtlCol="0" anchor="b"/>
          <a:lstStyle>
            <a:lvl1pPr algn="r">
              <a:defRPr sz="1300"/>
            </a:lvl1pPr>
          </a:lstStyle>
          <a:p>
            <a:fld id="{5C8E63EB-D7CF-8F45-835F-9B574BFC930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78587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2.emf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Relationship Id="rId4" Type="http://schemas.openxmlformats.org/officeDocument/2006/relationships/image" Target="../media/image32.emf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E63EB-D7CF-8F45-835F-9B574BFC9307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247261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/>
              <a:t>Fast jede 2. Tonne CO2 wird in Berlin im Wärmesektor emittiert (in Dt. jede 5.Tonne CO2) </a:t>
            </a:r>
            <a:r>
              <a:rPr lang="de-DE">
                <a:sym typeface="Wingdings" panose="05000000000000000000" pitchFamily="2" charset="2"/>
              </a:rPr>
              <a:t> Transformation des Wärmesektors entscheidend für Erfolg der Energiewende </a:t>
            </a:r>
          </a:p>
          <a:p>
            <a:endParaRPr lang="de-DE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Aber: Alter Gebäudebestand ist eine große Herausforderung für die Wärmewende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Energiepreise fallend aber wahrscheinlich dauerhaft höher als vor der Energiekrise; Bevölkerungswachstum kann Klimaziele gefährden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>
                <a:sym typeface="Wingdings" panose="05000000000000000000" pitchFamily="2" charset="2"/>
              </a:rPr>
              <a:t>Berlin ist Energiesenke. Die dichte Bebauungsstruktur schafft wenig Raum für Windkraftanlagen oder große PV- Freiflächenanlagen  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>
              <a:sym typeface="Wingdings" panose="05000000000000000000" pitchFamily="2" charset="2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E63EB-D7CF-8F45-835F-9B574BFC9307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98499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47575" y="4594393"/>
            <a:ext cx="5443272" cy="4491409"/>
          </a:xfrm>
        </p:spPr>
        <p:txBody>
          <a:bodyPr/>
          <a:lstStyle/>
          <a:p>
            <a:endParaRPr lang="de-DE" sz="105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E63EB-D7CF-8F45-835F-9B574BFC930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E16295-0444-47BE-9A80-E954C2EA8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7" y="7791253"/>
            <a:ext cx="2350403" cy="8089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2E295AD-E3BC-4ACC-9D20-02197BD68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76" y="8640776"/>
            <a:ext cx="4134828" cy="10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09424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347575" y="4594393"/>
            <a:ext cx="5443272" cy="4491409"/>
          </a:xfrm>
        </p:spPr>
        <p:txBody>
          <a:bodyPr/>
          <a:lstStyle/>
          <a:p>
            <a:endParaRPr lang="de-DE" sz="1050">
              <a:latin typeface="+mj-lt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8E63EB-D7CF-8F45-835F-9B574BFC9307}" type="slidenum">
              <a:rPr kumimoji="0" lang="de-DE" sz="13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1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DCE16295-0444-47BE-9A80-E954C2EA8D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577" y="7791253"/>
            <a:ext cx="2350403" cy="80899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D2E295AD-E3BC-4ACC-9D20-02197BD6842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7576" y="8640776"/>
            <a:ext cx="4134828" cy="100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52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E63EB-D7CF-8F45-835F-9B574BFC9307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463372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E63EB-D7CF-8F45-835F-9B574BFC9307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40483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phi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2390550"/>
            <a:ext cx="7680000" cy="1168222"/>
          </a:xfrm>
        </p:spPr>
        <p:txBody>
          <a:bodyPr anchor="b"/>
          <a:lstStyle>
            <a:lvl1pPr algn="l">
              <a:defRPr sz="3600" b="0" i="0" kern="0" cap="all" spc="100">
                <a:solidFill>
                  <a:schemeClr val="bg1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de-DE"/>
              <a:t>Headline max. 2-zeilig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80000" y="3609950"/>
            <a:ext cx="7680000" cy="598415"/>
          </a:xfrm>
        </p:spPr>
        <p:txBody>
          <a:bodyPr lIns="0" anchor="t"/>
          <a:lstStyle>
            <a:lvl1pPr marL="0" indent="0">
              <a:spcBef>
                <a:spcPts val="0"/>
              </a:spcBef>
              <a:buNone/>
              <a:defRPr sz="2400" kern="0" cap="all" spc="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Subheadline max. 1-zeilig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4666203"/>
            <a:ext cx="7680000" cy="246221"/>
          </a:xfrm>
        </p:spPr>
        <p:txBody>
          <a:bodyPr lIns="0"/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174625" indent="0">
              <a:buNone/>
              <a:defRPr sz="1200">
                <a:solidFill>
                  <a:srgbClr val="FFFFFF"/>
                </a:solidFill>
              </a:defRPr>
            </a:lvl2pPr>
            <a:lvl3pPr marL="361950" indent="0">
              <a:buNone/>
              <a:defRPr sz="1200">
                <a:solidFill>
                  <a:srgbClr val="FFFFFF"/>
                </a:solidFill>
              </a:defRPr>
            </a:lvl3pPr>
            <a:lvl4pPr marL="536575" indent="0">
              <a:buNone/>
              <a:defRPr sz="1200">
                <a:solidFill>
                  <a:srgbClr val="FFFFFF"/>
                </a:solidFill>
              </a:defRPr>
            </a:lvl4pPr>
            <a:lvl5pPr marL="722313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Datum, Verfasser</a:t>
            </a:r>
          </a:p>
        </p:txBody>
      </p:sp>
      <p:pic>
        <p:nvPicPr>
          <p:cNvPr id="7" name="Bild 6" descr="GASAG_Schriftzug_GASAG_Gruppe_RGB_Weiß.eps">
            <a:extLst>
              <a:ext uri="{FF2B5EF4-FFF2-40B4-BE49-F238E27FC236}">
                <a16:creationId xmlns:a16="http://schemas.microsoft.com/office/drawing/2014/main" id="{C56D5BE5-47EC-4DCC-A531-723901D80AF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004" y="5580600"/>
            <a:ext cx="3694544" cy="12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56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ntent | Info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A78469F-5B51-42A7-A7B1-2BF2A917B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32000"/>
            <a:ext cx="11232000" cy="80494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9CAB7C89-C476-4DDD-B86E-FE25C0DA2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8367" y="1890000"/>
            <a:ext cx="2208000" cy="9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platzhalter 8">
            <a:extLst>
              <a:ext uri="{FF2B5EF4-FFF2-40B4-BE49-F238E27FC236}">
                <a16:creationId xmlns:a16="http://schemas.microsoft.com/office/drawing/2014/main" id="{BACF9F2C-7A44-4981-803E-120FA96104F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367" y="5229851"/>
            <a:ext cx="2208000" cy="9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platzhalter 11">
            <a:extLst>
              <a:ext uri="{FF2B5EF4-FFF2-40B4-BE49-F238E27FC236}">
                <a16:creationId xmlns:a16="http://schemas.microsoft.com/office/drawing/2014/main" id="{CA0F8B2A-8029-4315-B299-D472D1660A2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00" y="3003284"/>
            <a:ext cx="2208000" cy="9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4" name="Textplatzhalter 13">
            <a:extLst>
              <a:ext uri="{FF2B5EF4-FFF2-40B4-BE49-F238E27FC236}">
                <a16:creationId xmlns:a16="http://schemas.microsoft.com/office/drawing/2014/main" id="{7404398F-ED65-463B-A3F4-1AAF1DE4736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480000" y="4116568"/>
            <a:ext cx="2208000" cy="9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8" name="Textplatzhalter 6">
            <a:extLst>
              <a:ext uri="{FF2B5EF4-FFF2-40B4-BE49-F238E27FC236}">
                <a16:creationId xmlns:a16="http://schemas.microsoft.com/office/drawing/2014/main" id="{2816D579-A48F-4FC4-996A-3110CD968F5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9641" y="1890000"/>
            <a:ext cx="8833992" cy="9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9" name="Textplatzhalter 8">
            <a:extLst>
              <a:ext uri="{FF2B5EF4-FFF2-40B4-BE49-F238E27FC236}">
                <a16:creationId xmlns:a16="http://schemas.microsoft.com/office/drawing/2014/main" id="{26FDE75B-E3FE-4B0F-B30D-42C9E20FCA0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2879641" y="5229851"/>
            <a:ext cx="8833992" cy="9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Textplatzhalter 11">
            <a:extLst>
              <a:ext uri="{FF2B5EF4-FFF2-40B4-BE49-F238E27FC236}">
                <a16:creationId xmlns:a16="http://schemas.microsoft.com/office/drawing/2014/main" id="{36DF91F1-9EA7-4111-8676-86AA09AD7CAB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881275" y="3003284"/>
            <a:ext cx="8833992" cy="9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1" name="Textplatzhalter 13">
            <a:extLst>
              <a:ext uri="{FF2B5EF4-FFF2-40B4-BE49-F238E27FC236}">
                <a16:creationId xmlns:a16="http://schemas.microsoft.com/office/drawing/2014/main" id="{F012A50E-8CAB-4FC5-A4A0-F0ED61FE61E6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2881275" y="4116568"/>
            <a:ext cx="8833992" cy="9720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Textplatzhalter 8">
            <a:extLst>
              <a:ext uri="{FF2B5EF4-FFF2-40B4-BE49-F238E27FC236}">
                <a16:creationId xmlns:a16="http://schemas.microsoft.com/office/drawing/2014/main" id="{F5FB0C38-A655-4275-9186-1E576D590E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80000" y="1335601"/>
            <a:ext cx="11232000" cy="339915"/>
          </a:xfrm>
        </p:spPr>
        <p:txBody>
          <a:bodyPr/>
          <a:lstStyle>
            <a:lvl1pPr marL="0" indent="0">
              <a:buNone/>
              <a:defRPr sz="1800">
                <a:solidFill>
                  <a:srgbClr val="004E76"/>
                </a:solidFill>
              </a:defRPr>
            </a:lvl1pPr>
            <a:lvl2pPr>
              <a:defRPr>
                <a:solidFill>
                  <a:srgbClr val="004E76"/>
                </a:solidFill>
              </a:defRPr>
            </a:lvl2pPr>
            <a:lvl3pPr>
              <a:defRPr>
                <a:solidFill>
                  <a:srgbClr val="004E76"/>
                </a:solidFill>
              </a:defRPr>
            </a:lvl3pPr>
            <a:lvl4pPr>
              <a:defRPr>
                <a:solidFill>
                  <a:srgbClr val="004E76"/>
                </a:solidFill>
              </a:defRPr>
            </a:lvl4pPr>
            <a:lvl5pPr>
              <a:defRPr>
                <a:solidFill>
                  <a:srgbClr val="004E76"/>
                </a:solidFill>
              </a:defRPr>
            </a:lvl5pPr>
          </a:lstStyle>
          <a:p>
            <a:pPr lvl="0"/>
            <a:r>
              <a:rPr lang="de-DE"/>
              <a:t>Subheadline max. 1-zeilig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64E7D7CE-4545-8247-8BBF-BADE5BE2A7DA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tx1"/>
                </a:solidFill>
                <a:latin typeface="Open Sans"/>
                <a:cs typeface="Open Sans"/>
              </a:rPr>
              <a:t>GASAG-Gruppe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5A93FEC0-80CA-634A-951F-E5DD0AE4D591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 anchor="ctr" anchorCtr="0"/>
          <a:lstStyle/>
          <a:p>
            <a:r>
              <a:rPr lang="de-DE"/>
              <a:t>07.11.2023</a:t>
            </a:r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A8A15E6A-22F3-0A45-B83D-66E3879C506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 anchor="ctr" anchorCtr="0"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DF378BF7-FB11-E042-86A0-D0FCE95F62C6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 anchor="ctr" anchorCtr="0"/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6742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poi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>
            <a:extLst>
              <a:ext uri="{FF2B5EF4-FFF2-40B4-BE49-F238E27FC236}">
                <a16:creationId xmlns:a16="http://schemas.microsoft.com/office/drawing/2014/main" id="{639F3CC1-3B1D-40E6-99BD-CA925E3DB529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80000" y="1258508"/>
            <a:ext cx="975360" cy="570292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7660AB9-F051-4718-BEA5-C61F4687ECFC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bg1"/>
                </a:solidFill>
                <a:latin typeface="Open Sans"/>
                <a:cs typeface="Open Sans"/>
              </a:rPr>
              <a:t>GASAG-Gruppe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73C8F498-C6F7-44B2-9764-C3D9FBD3418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00" y="1890001"/>
            <a:ext cx="9923944" cy="4321063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 marL="0" indent="0" algn="l">
              <a:buClr>
                <a:schemeClr val="bg1"/>
              </a:buClr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5pPr>
          </a:lstStyle>
          <a:p>
            <a:pPr lvl="4"/>
            <a:endParaRPr lang="de-DE"/>
          </a:p>
        </p:txBody>
      </p:sp>
      <p:sp>
        <p:nvSpPr>
          <p:cNvPr id="13" name="Datumsplatzhalter 12">
            <a:extLst>
              <a:ext uri="{FF2B5EF4-FFF2-40B4-BE49-F238E27FC236}">
                <a16:creationId xmlns:a16="http://schemas.microsoft.com/office/drawing/2014/main" id="{A6170F81-485E-4AE2-8D94-11DDC7FC9647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10931304" y="6480000"/>
            <a:ext cx="782329" cy="14400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07.11.2023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2532AE2-F997-415D-AA47-9F20F1920DF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80000" y="6300000"/>
            <a:ext cx="5760000" cy="14400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74202DA0-D72A-4B26-8E6F-61029F6EBEA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313325" y="6300000"/>
            <a:ext cx="400308" cy="14400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Textplatzhalter 8">
            <a:extLst>
              <a:ext uri="{FF2B5EF4-FFF2-40B4-BE49-F238E27FC236}">
                <a16:creationId xmlns:a16="http://schemas.microsoft.com/office/drawing/2014/main" id="{16BB3593-FD6F-41E7-9492-2CB723F4D8E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80001" y="5712093"/>
            <a:ext cx="8603007" cy="498970"/>
          </a:xfrm>
        </p:spPr>
        <p:txBody>
          <a:bodyPr anchor="b"/>
          <a:lstStyle>
            <a:lvl1pPr algn="l">
              <a:defRPr sz="1600">
                <a:solidFill>
                  <a:schemeClr val="bg1"/>
                </a:solidFill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Vorname Nachname</a:t>
            </a:r>
          </a:p>
        </p:txBody>
      </p:sp>
    </p:spTree>
    <p:extLst>
      <p:ext uri="{BB962C8B-B14F-4D97-AF65-F5344CB8AC3E}">
        <p14:creationId xmlns:p14="http://schemas.microsoft.com/office/powerpoint/2010/main" val="411661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point Imag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ildplatzhalter 3">
            <a:extLst>
              <a:ext uri="{FF2B5EF4-FFF2-40B4-BE49-F238E27FC236}">
                <a16:creationId xmlns:a16="http://schemas.microsoft.com/office/drawing/2014/main" id="{DD64ACBB-17E8-4EAC-BF9A-D09528095F7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6191251" y="0"/>
            <a:ext cx="6000748" cy="6858000"/>
          </a:xfrm>
          <a:solidFill>
            <a:schemeClr val="accent6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de-DE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3C55FD97-035A-48A6-9649-CD9363EB0844}"/>
              </a:ext>
            </a:extLst>
          </p:cNvPr>
          <p:cNvSpPr>
            <a:spLocks noChangeAspect="1" noEditPoints="1"/>
          </p:cNvSpPr>
          <p:nvPr userDrawn="1"/>
        </p:nvSpPr>
        <p:spPr bwMode="white">
          <a:xfrm>
            <a:off x="480000" y="1258508"/>
            <a:ext cx="975360" cy="570292"/>
          </a:xfrm>
          <a:custGeom>
            <a:avLst/>
            <a:gdLst>
              <a:gd name="T0" fmla="*/ 1757 w 1811"/>
              <a:gd name="T1" fmla="*/ 1424 h 1424"/>
              <a:gd name="T2" fmla="*/ 1757 w 1811"/>
              <a:gd name="T3" fmla="*/ 1424 h 1424"/>
              <a:gd name="T4" fmla="*/ 1099 w 1811"/>
              <a:gd name="T5" fmla="*/ 1424 h 1424"/>
              <a:gd name="T6" fmla="*/ 1099 w 1811"/>
              <a:gd name="T7" fmla="*/ 953 h 1424"/>
              <a:gd name="T8" fmla="*/ 1149 w 1811"/>
              <a:gd name="T9" fmla="*/ 501 h 1424"/>
              <a:gd name="T10" fmla="*/ 1337 w 1811"/>
              <a:gd name="T11" fmla="*/ 206 h 1424"/>
              <a:gd name="T12" fmla="*/ 1682 w 1811"/>
              <a:gd name="T13" fmla="*/ 0 h 1424"/>
              <a:gd name="T14" fmla="*/ 1811 w 1811"/>
              <a:gd name="T15" fmla="*/ 271 h 1424"/>
              <a:gd name="T16" fmla="*/ 1529 w 1811"/>
              <a:gd name="T17" fmla="*/ 454 h 1424"/>
              <a:gd name="T18" fmla="*/ 1439 w 1811"/>
              <a:gd name="T19" fmla="*/ 766 h 1424"/>
              <a:gd name="T20" fmla="*/ 1757 w 1811"/>
              <a:gd name="T21" fmla="*/ 766 h 1424"/>
              <a:gd name="T22" fmla="*/ 1757 w 1811"/>
              <a:gd name="T23" fmla="*/ 1424 h 1424"/>
              <a:gd name="T24" fmla="*/ 658 w 1811"/>
              <a:gd name="T25" fmla="*/ 1424 h 1424"/>
              <a:gd name="T26" fmla="*/ 658 w 1811"/>
              <a:gd name="T27" fmla="*/ 1424 h 1424"/>
              <a:gd name="T28" fmla="*/ 0 w 1811"/>
              <a:gd name="T29" fmla="*/ 1424 h 1424"/>
              <a:gd name="T30" fmla="*/ 0 w 1811"/>
              <a:gd name="T31" fmla="*/ 953 h 1424"/>
              <a:gd name="T32" fmla="*/ 50 w 1811"/>
              <a:gd name="T33" fmla="*/ 502 h 1424"/>
              <a:gd name="T34" fmla="*/ 236 w 1811"/>
              <a:gd name="T35" fmla="*/ 206 h 1424"/>
              <a:gd name="T36" fmla="*/ 583 w 1811"/>
              <a:gd name="T37" fmla="*/ 0 h 1424"/>
              <a:gd name="T38" fmla="*/ 712 w 1811"/>
              <a:gd name="T39" fmla="*/ 271 h 1424"/>
              <a:gd name="T40" fmla="*/ 430 w 1811"/>
              <a:gd name="T41" fmla="*/ 454 h 1424"/>
              <a:gd name="T42" fmla="*/ 339 w 1811"/>
              <a:gd name="T43" fmla="*/ 766 h 1424"/>
              <a:gd name="T44" fmla="*/ 658 w 1811"/>
              <a:gd name="T45" fmla="*/ 766 h 1424"/>
              <a:gd name="T46" fmla="*/ 658 w 1811"/>
              <a:gd name="T47" fmla="*/ 1424 h 1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1811" h="1424">
                <a:moveTo>
                  <a:pt x="1757" y="1424"/>
                </a:moveTo>
                <a:lnTo>
                  <a:pt x="1757" y="1424"/>
                </a:lnTo>
                <a:lnTo>
                  <a:pt x="1099" y="1424"/>
                </a:lnTo>
                <a:lnTo>
                  <a:pt x="1099" y="953"/>
                </a:lnTo>
                <a:cubicBezTo>
                  <a:pt x="1099" y="761"/>
                  <a:pt x="1115" y="610"/>
                  <a:pt x="1149" y="501"/>
                </a:cubicBezTo>
                <a:cubicBezTo>
                  <a:pt x="1183" y="392"/>
                  <a:pt x="1245" y="293"/>
                  <a:pt x="1337" y="206"/>
                </a:cubicBezTo>
                <a:cubicBezTo>
                  <a:pt x="1428" y="118"/>
                  <a:pt x="1543" y="50"/>
                  <a:pt x="1682" y="0"/>
                </a:cubicBezTo>
                <a:lnTo>
                  <a:pt x="1811" y="271"/>
                </a:lnTo>
                <a:cubicBezTo>
                  <a:pt x="1680" y="315"/>
                  <a:pt x="1586" y="376"/>
                  <a:pt x="1529" y="454"/>
                </a:cubicBezTo>
                <a:cubicBezTo>
                  <a:pt x="1472" y="532"/>
                  <a:pt x="1442" y="636"/>
                  <a:pt x="1439" y="766"/>
                </a:cubicBezTo>
                <a:lnTo>
                  <a:pt x="1757" y="766"/>
                </a:lnTo>
                <a:lnTo>
                  <a:pt x="1757" y="1424"/>
                </a:lnTo>
                <a:close/>
                <a:moveTo>
                  <a:pt x="658" y="1424"/>
                </a:moveTo>
                <a:lnTo>
                  <a:pt x="658" y="1424"/>
                </a:lnTo>
                <a:lnTo>
                  <a:pt x="0" y="1424"/>
                </a:lnTo>
                <a:lnTo>
                  <a:pt x="0" y="953"/>
                </a:lnTo>
                <a:cubicBezTo>
                  <a:pt x="0" y="763"/>
                  <a:pt x="16" y="612"/>
                  <a:pt x="50" y="502"/>
                </a:cubicBezTo>
                <a:cubicBezTo>
                  <a:pt x="83" y="392"/>
                  <a:pt x="146" y="293"/>
                  <a:pt x="236" y="206"/>
                </a:cubicBezTo>
                <a:cubicBezTo>
                  <a:pt x="327" y="118"/>
                  <a:pt x="442" y="50"/>
                  <a:pt x="583" y="0"/>
                </a:cubicBezTo>
                <a:lnTo>
                  <a:pt x="712" y="271"/>
                </a:lnTo>
                <a:cubicBezTo>
                  <a:pt x="581" y="315"/>
                  <a:pt x="487" y="376"/>
                  <a:pt x="430" y="454"/>
                </a:cubicBezTo>
                <a:cubicBezTo>
                  <a:pt x="373" y="532"/>
                  <a:pt x="342" y="636"/>
                  <a:pt x="339" y="766"/>
                </a:cubicBezTo>
                <a:lnTo>
                  <a:pt x="658" y="766"/>
                </a:lnTo>
                <a:lnTo>
                  <a:pt x="658" y="1424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z="1350"/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BCAD0899-FAE0-4920-B72C-1566B64AA392}"/>
              </a:ext>
            </a:extLst>
          </p:cNvPr>
          <p:cNvSpPr>
            <a:spLocks noGrp="1"/>
          </p:cNvSpPr>
          <p:nvPr userDrawn="1">
            <p:ph type="body" sz="quarter" idx="22"/>
          </p:nvPr>
        </p:nvSpPr>
        <p:spPr>
          <a:xfrm>
            <a:off x="479999" y="1890000"/>
            <a:ext cx="5520751" cy="4315538"/>
          </a:xfrm>
        </p:spPr>
        <p:txBody>
          <a:bodyPr/>
          <a:lstStyle>
            <a:lvl1pPr>
              <a:buFontTx/>
              <a:buNone/>
              <a:defRPr sz="2400">
                <a:solidFill>
                  <a:schemeClr val="bg1"/>
                </a:solidFill>
              </a:defRPr>
            </a:lvl1pPr>
            <a:lvl2pPr marL="0" indent="0">
              <a:buClr>
                <a:schemeClr val="bg1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2pPr>
            <a:lvl3pPr marL="180975" indent="0">
              <a:buClr>
                <a:schemeClr val="bg1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3pPr>
            <a:lvl4pPr marL="363537" indent="0">
              <a:buClr>
                <a:schemeClr val="bg1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4pPr>
            <a:lvl5pPr marL="533400" indent="0">
              <a:buClr>
                <a:schemeClr val="bg1"/>
              </a:buClr>
              <a:buFont typeface="Wingdings" panose="05000000000000000000" pitchFamily="2" charset="2"/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202E86BE-5055-4E43-83CA-A9663FC1ABF7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07.11.2023</a:t>
            </a:r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E25B7BA-C173-C94B-B6B3-FE1F8658A7F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DC398EC-60E2-AB45-81BB-591C157266CA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/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58A16028-F947-7E44-894D-E20E081F9D73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bg1"/>
                </a:solidFill>
                <a:latin typeface="Open Sans"/>
                <a:cs typeface="Open Sans"/>
              </a:rPr>
              <a:t>GASAG-Gruppe</a:t>
            </a:r>
          </a:p>
        </p:txBody>
      </p:sp>
    </p:spTree>
    <p:extLst>
      <p:ext uri="{BB962C8B-B14F-4D97-AF65-F5344CB8AC3E}">
        <p14:creationId xmlns:p14="http://schemas.microsoft.com/office/powerpoint/2010/main" val="174856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point 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>
            <a:extLst>
              <a:ext uri="{FF2B5EF4-FFF2-40B4-BE49-F238E27FC236}">
                <a16:creationId xmlns:a16="http://schemas.microsoft.com/office/drawing/2014/main" id="{ED57C103-8EA4-48B5-A9B0-606F64E10F4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12192000" cy="6858000"/>
          </a:xfrm>
          <a:solidFill>
            <a:schemeClr val="accent6"/>
          </a:solidFill>
        </p:spPr>
        <p:txBody>
          <a:bodyPr anchor="ctr"/>
          <a:lstStyle>
            <a:lvl1pPr algn="ctr">
              <a:defRPr sz="1200"/>
            </a:lvl1pPr>
          </a:lstStyle>
          <a:p>
            <a:endParaRPr lang="de-DE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0572C23-9357-8443-8BD6-16AEF232F303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bg1"/>
                </a:solidFill>
                <a:latin typeface="Open Sans"/>
                <a:cs typeface="Open Sans"/>
              </a:rPr>
              <a:t>GASAG-Gruppe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101AF5C7-8252-0A4E-A75A-9F865773200E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07.11.2023</a:t>
            </a:r>
          </a:p>
        </p:txBody>
      </p:sp>
      <p:sp>
        <p:nvSpPr>
          <p:cNvPr id="9" name="Fußzeilenplatzhalter 8">
            <a:extLst>
              <a:ext uri="{FF2B5EF4-FFF2-40B4-BE49-F238E27FC236}">
                <a16:creationId xmlns:a16="http://schemas.microsoft.com/office/drawing/2014/main" id="{1A26118B-4CB8-6640-A524-DBA6ACB3913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AB02AD0D-C643-934A-9922-B4A62F34CF8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5671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0" userDrawn="1">
          <p15:clr>
            <a:srgbClr val="FBAE40"/>
          </p15:clr>
        </p15:guide>
        <p15:guide id="2" pos="201" userDrawn="1">
          <p15:clr>
            <a:srgbClr val="547EBF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point Text Bars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F9AB748-E124-4B13-93EE-88093C0E5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07.11.2023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ADB875-C1F7-4F79-B221-0CF9920AED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BA2E79CE-8355-4AF2-8C5D-F51B82CC1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anchor="ctr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080E1A5-BB7C-4F98-8F00-1CCA6F663ACB}"/>
              </a:ext>
            </a:extLst>
          </p:cNvPr>
          <p:cNvSpPr txBox="1"/>
          <p:nvPr userDrawn="1"/>
        </p:nvSpPr>
        <p:spPr>
          <a:xfrm>
            <a:off x="480000" y="6480001"/>
            <a:ext cx="5760000" cy="1604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bg1"/>
                </a:solidFill>
                <a:latin typeface="Open Sans"/>
                <a:cs typeface="Open Sans"/>
              </a:rPr>
              <a:t>GASAG-Gruppe</a:t>
            </a:r>
          </a:p>
        </p:txBody>
      </p:sp>
    </p:spTree>
    <p:extLst>
      <p:ext uri="{BB962C8B-B14F-4D97-AF65-F5344CB8AC3E}">
        <p14:creationId xmlns:p14="http://schemas.microsoft.com/office/powerpoint/2010/main" val="347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0" userDrawn="1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la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98C62-618D-4112-B26D-6ED043173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597" y="1075202"/>
            <a:ext cx="5904000" cy="4320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title</a:t>
            </a:r>
            <a:endParaRPr lang="de-DE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7575BA4-D66D-4D5E-A130-B811E21D4F0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00" y="1"/>
            <a:ext cx="4560000" cy="5998369"/>
          </a:xfrm>
          <a:noFill/>
        </p:spPr>
        <p:txBody>
          <a:bodyPr anchor="b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9pPr>
          </a:lstStyle>
          <a:p>
            <a:r>
              <a:rPr lang="en-US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530346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e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98C62-618D-4112-B26D-6ED043173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597" y="1075202"/>
            <a:ext cx="5904000" cy="4320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title</a:t>
            </a:r>
            <a:endParaRPr lang="de-D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6B3893-E96C-47ED-B228-B9CC4CF5F5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00" y="1"/>
            <a:ext cx="4572000" cy="5998369"/>
          </a:xfrm>
          <a:noFill/>
        </p:spPr>
        <p:txBody>
          <a:bodyPr anchor="b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9pPr>
          </a:lstStyle>
          <a:p>
            <a:r>
              <a:rPr lang="en-US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41338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0" userDrawn="1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Oran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98C62-618D-4112-B26D-6ED043173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599" y="1075202"/>
            <a:ext cx="5904000" cy="4320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title</a:t>
            </a:r>
            <a:endParaRPr lang="de-D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6B3893-E96C-47ED-B228-B9CC4CF5F5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00" y="2"/>
            <a:ext cx="4572000" cy="5998369"/>
          </a:xfrm>
          <a:noFill/>
        </p:spPr>
        <p:txBody>
          <a:bodyPr anchor="b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9pPr>
          </a:lstStyle>
          <a:p>
            <a:r>
              <a:rPr lang="en-US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466413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0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yan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98C62-618D-4112-B26D-6ED043173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599" y="1075202"/>
            <a:ext cx="5904000" cy="4320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title</a:t>
            </a:r>
            <a:endParaRPr lang="de-D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6B3893-E96C-47ED-B228-B9CC4CF5F5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00" y="2"/>
            <a:ext cx="4572000" cy="5998369"/>
          </a:xfrm>
          <a:noFill/>
        </p:spPr>
        <p:txBody>
          <a:bodyPr anchor="b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9pPr>
          </a:lstStyle>
          <a:p>
            <a:r>
              <a:rPr lang="en-US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186008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0" userDrawn="1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Grey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298C62-618D-4112-B26D-6ED0431732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93599" y="1075202"/>
            <a:ext cx="5904000" cy="4320000"/>
          </a:xfrm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Section header title</a:t>
            </a:r>
            <a:endParaRPr lang="de-DE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56B3893-E96C-47ED-B228-B9CC4CF5F56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0000" y="2"/>
            <a:ext cx="4572000" cy="5998369"/>
          </a:xfrm>
          <a:noFill/>
        </p:spPr>
        <p:txBody>
          <a:bodyPr anchor="b" anchorCtr="0"/>
          <a:lstStyle>
            <a:lvl1pPr marL="0" indent="0" algn="ct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25000" b="0">
                <a:solidFill>
                  <a:schemeClr val="bg1"/>
                </a:solidFill>
              </a:defRPr>
            </a:lvl1pPr>
            <a:lvl2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2pPr>
            <a:lvl3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3pPr>
            <a:lvl4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4pPr>
            <a:lvl5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5pPr>
            <a:lvl6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6pPr>
            <a:lvl7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7pPr>
            <a:lvl8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8pPr>
            <a:lvl9pPr marL="0" indent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  <a:defRPr sz="45000">
                <a:solidFill>
                  <a:schemeClr val="bg1"/>
                </a:solidFill>
              </a:defRPr>
            </a:lvl9pPr>
          </a:lstStyle>
          <a:p>
            <a:r>
              <a:rPr lang="en-US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107423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34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Graphic | Text Bar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2357680"/>
            <a:ext cx="7680000" cy="1127722"/>
          </a:xfrm>
          <a:solidFill>
            <a:srgbClr val="57AB27">
              <a:alpha val="89804"/>
            </a:srgbClr>
          </a:solidFill>
        </p:spPr>
        <p:txBody>
          <a:bodyPr lIns="342000" tIns="108000" rIns="72000" bIns="72000" anchor="b">
            <a:spAutoFit/>
          </a:bodyPr>
          <a:lstStyle>
            <a:lvl1pPr algn="l">
              <a:lnSpc>
                <a:spcPct val="85000"/>
              </a:lnSpc>
              <a:defRPr sz="3600" b="0" i="0" kern="0" cap="all" spc="100">
                <a:solidFill>
                  <a:schemeClr val="bg1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de-DE"/>
              <a:t>Headline </a:t>
            </a:r>
            <a:br>
              <a:rPr lang="de-DE"/>
            </a:br>
            <a:r>
              <a:rPr lang="de-DE"/>
              <a:t>max. 5-zeilig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81000" y="3609949"/>
            <a:ext cx="7779000" cy="369332"/>
          </a:xfrm>
          <a:solidFill>
            <a:srgbClr val="57AB27">
              <a:alpha val="89804"/>
            </a:srgbClr>
          </a:solidFill>
        </p:spPr>
        <p:txBody>
          <a:bodyPr wrap="square" lIns="72000" tIns="0" rIns="72000" bIns="0" anchor="t">
            <a:spAutoFit/>
          </a:bodyPr>
          <a:lstStyle>
            <a:lvl1pPr marL="0" indent="0">
              <a:spcBef>
                <a:spcPts val="0"/>
              </a:spcBef>
              <a:buNone/>
              <a:defRPr sz="2400" kern="0" cap="all" spc="1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Subheadline max. 2-zeilig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4665601"/>
            <a:ext cx="7680000" cy="246221"/>
          </a:xfrm>
          <a:noFill/>
        </p:spPr>
        <p:txBody>
          <a:bodyPr wrap="square" lIns="72000" tIns="0" rIns="72000" bIns="0">
            <a:spAutoFit/>
          </a:bodyPr>
          <a:lstStyle>
            <a:lvl1pPr marL="0" indent="0">
              <a:buNone/>
              <a:defRPr sz="1600">
                <a:solidFill>
                  <a:srgbClr val="FFFFFF"/>
                </a:solidFill>
              </a:defRPr>
            </a:lvl1pPr>
            <a:lvl2pPr marL="174625" indent="0">
              <a:buNone/>
              <a:defRPr sz="1200">
                <a:solidFill>
                  <a:srgbClr val="FFFFFF"/>
                </a:solidFill>
              </a:defRPr>
            </a:lvl2pPr>
            <a:lvl3pPr marL="361950" indent="0">
              <a:buNone/>
              <a:defRPr sz="1200">
                <a:solidFill>
                  <a:srgbClr val="FFFFFF"/>
                </a:solidFill>
              </a:defRPr>
            </a:lvl3pPr>
            <a:lvl4pPr marL="536575" indent="0">
              <a:buNone/>
              <a:defRPr sz="1200">
                <a:solidFill>
                  <a:srgbClr val="FFFFFF"/>
                </a:solidFill>
              </a:defRPr>
            </a:lvl4pPr>
            <a:lvl5pPr marL="722313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Datum, Verfasser</a:t>
            </a:r>
          </a:p>
        </p:txBody>
      </p:sp>
      <p:pic>
        <p:nvPicPr>
          <p:cNvPr id="7" name="Bild 6" descr="GASAG_Schriftzug_GASAG_Gruppe_RGB_Weiß.eps">
            <a:extLst>
              <a:ext uri="{FF2B5EF4-FFF2-40B4-BE49-F238E27FC236}">
                <a16:creationId xmlns:a16="http://schemas.microsoft.com/office/drawing/2014/main" id="{415F8F0C-F81D-4002-B8C6-A97FC502E7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004" y="5580600"/>
            <a:ext cx="3694544" cy="12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5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O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0424F3FA-5DC7-4BAD-9DDE-577121401C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80000" y="1814330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Firmenname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E494905-1717-462D-9669-806B984330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80000" y="2030330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Straße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B24FB2B-E86D-410C-807C-4605BD561A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0000" y="1262145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16E00F71-6555-4E54-ACB7-F888C3016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80000" y="1477589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Titel, 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AD8773CF-B652-440E-B604-563B75D7BF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80000" y="3350701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E-Mail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ECD5502D-EB4C-41D0-AB79-14EE8148D2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80000" y="3566701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err="1"/>
              <a:t>www</a:t>
            </a:r>
            <a:endParaRPr lang="de-DE"/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5EA7AB97-07DA-40A6-9E95-F997F789C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0000" y="3014515"/>
            <a:ext cx="6528000" cy="215444"/>
          </a:xfrm>
        </p:spPr>
        <p:txBody>
          <a:bodyPr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Mobil	</a:t>
            </a:r>
            <a:r>
              <a:rPr lang="de-DE" err="1"/>
              <a:t>xxxx</a:t>
            </a:r>
            <a:r>
              <a:rPr lang="de-DE"/>
              <a:t> </a:t>
            </a:r>
            <a:r>
              <a:rPr lang="de-DE" err="1"/>
              <a:t>xxxxxxx</a:t>
            </a:r>
            <a:endParaRPr lang="de-DE"/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A856DA9D-1841-4013-8226-9B973B2BFE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80000" y="2798515"/>
            <a:ext cx="6528000" cy="215444"/>
          </a:xfrm>
        </p:spPr>
        <p:txBody>
          <a:bodyPr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Fax	000 </a:t>
            </a:r>
            <a:r>
              <a:rPr lang="de-DE" err="1"/>
              <a:t>xxxx-xxxx</a:t>
            </a:r>
            <a:endParaRPr lang="de-DE"/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04480CFA-0B44-4DFB-B86B-47E204020A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2582515"/>
            <a:ext cx="6528000" cy="215444"/>
          </a:xfrm>
        </p:spPr>
        <p:txBody>
          <a:bodyPr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Tel.	000 </a:t>
            </a:r>
            <a:r>
              <a:rPr lang="de-DE" err="1"/>
              <a:t>xxxx-xxxx</a:t>
            </a:r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183FA5DD-96F1-B148-B750-0E306A0D9B54}"/>
              </a:ext>
            </a:extLst>
          </p:cNvPr>
          <p:cNvSpPr txBox="1"/>
          <p:nvPr userDrawn="1"/>
        </p:nvSpPr>
        <p:spPr>
          <a:xfrm>
            <a:off x="480000" y="6480001"/>
            <a:ext cx="5760000" cy="1604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bg1"/>
                </a:solidFill>
                <a:latin typeface="Open Sans"/>
                <a:cs typeface="Open Sans"/>
              </a:rPr>
              <a:t>GASAG-Gruppe</a:t>
            </a:r>
          </a:p>
        </p:txBody>
      </p:sp>
      <p:sp>
        <p:nvSpPr>
          <p:cNvPr id="9" name="Datumsplatzhalter 8">
            <a:extLst>
              <a:ext uri="{FF2B5EF4-FFF2-40B4-BE49-F238E27FC236}">
                <a16:creationId xmlns:a16="http://schemas.microsoft.com/office/drawing/2014/main" id="{BBA524B0-4330-4E61-A510-EE1F1D907178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07.11.2023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7EE8B02F-E116-4183-A3F2-452609A61561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D6CF9869-23CC-4D41-AF82-6C4F95E0140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23FF7259-2DE9-455B-92E6-45D36E18D8F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480000" y="2246330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</a:t>
            </a:r>
          </a:p>
        </p:txBody>
      </p:sp>
    </p:spTree>
    <p:extLst>
      <p:ext uri="{BB962C8B-B14F-4D97-AF65-F5344CB8AC3E}">
        <p14:creationId xmlns:p14="http://schemas.microsoft.com/office/powerpoint/2010/main" val="313478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Two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umsplatzhalter 7">
            <a:extLst>
              <a:ext uri="{FF2B5EF4-FFF2-40B4-BE49-F238E27FC236}">
                <a16:creationId xmlns:a16="http://schemas.microsoft.com/office/drawing/2014/main" id="{75830C56-D380-4368-9DE6-8BD6C593F98E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10931304" y="6480000"/>
            <a:ext cx="782329" cy="14400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07.11.2023</a:t>
            </a:r>
          </a:p>
        </p:txBody>
      </p:sp>
      <p:sp>
        <p:nvSpPr>
          <p:cNvPr id="10" name="Fußzeilenplatzhalter 9">
            <a:extLst>
              <a:ext uri="{FF2B5EF4-FFF2-40B4-BE49-F238E27FC236}">
                <a16:creationId xmlns:a16="http://schemas.microsoft.com/office/drawing/2014/main" id="{258A8ADE-478B-425E-9C37-C76B7088AE0C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80000" y="6300000"/>
            <a:ext cx="5760000" cy="14400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72054B4E-601C-4888-AE9F-017CE489F3C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313325" y="6300000"/>
            <a:ext cx="400308" cy="144000"/>
          </a:xfrm>
        </p:spPr>
        <p:txBody>
          <a:bodyPr anchor="ctr" anchorCtr="0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0424F3FA-5DC7-4BAD-9DDE-577121401C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480000" y="1718027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Firmenname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E494905-1717-462D-9669-806B984330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80000" y="1909877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Straße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B24FB2B-E86D-410C-807C-4605BD561A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80000" y="1262145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16E00F71-6555-4E54-ACB7-F888C3016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480000" y="1444459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Titel, 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AD8773CF-B652-440E-B604-563B75D7BF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480000" y="3052260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E-Mail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ECD5502D-EB4C-41D0-AB79-14EE8148D2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480000" y="3234688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err="1"/>
              <a:t>www</a:t>
            </a:r>
            <a:endParaRPr lang="de-DE"/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5EA7AB97-07DA-40A6-9E95-F997F789C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80000" y="2760061"/>
            <a:ext cx="3168000" cy="184666"/>
          </a:xfrm>
        </p:spPr>
        <p:txBody>
          <a:bodyPr wrap="square"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Mobil	</a:t>
            </a:r>
            <a:r>
              <a:rPr lang="de-DE" err="1"/>
              <a:t>xxxx</a:t>
            </a:r>
            <a:r>
              <a:rPr lang="de-DE"/>
              <a:t> </a:t>
            </a:r>
            <a:r>
              <a:rPr lang="de-DE" err="1"/>
              <a:t>xxxxxxx</a:t>
            </a:r>
            <a:endParaRPr lang="de-DE"/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A856DA9D-1841-4013-8226-9B973B2BFE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80000" y="2576994"/>
            <a:ext cx="3168000" cy="184666"/>
          </a:xfrm>
        </p:spPr>
        <p:txBody>
          <a:bodyPr wrap="square"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Fax	000 </a:t>
            </a:r>
            <a:r>
              <a:rPr lang="de-DE" err="1"/>
              <a:t>xxxx-xxxx</a:t>
            </a:r>
            <a:endParaRPr lang="de-DE"/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04480CFA-0B44-4DFB-B86B-47E204020A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80000" y="2393927"/>
            <a:ext cx="3168000" cy="184666"/>
          </a:xfrm>
        </p:spPr>
        <p:txBody>
          <a:bodyPr wrap="square"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Tel.	000 </a:t>
            </a:r>
            <a:r>
              <a:rPr lang="de-DE" err="1"/>
              <a:t>xxxx-xxxx</a:t>
            </a:r>
            <a:endParaRPr lang="de-DE"/>
          </a:p>
        </p:txBody>
      </p:sp>
      <p:sp>
        <p:nvSpPr>
          <p:cNvPr id="26" name="Textplatzhalter 14">
            <a:extLst>
              <a:ext uri="{FF2B5EF4-FFF2-40B4-BE49-F238E27FC236}">
                <a16:creationId xmlns:a16="http://schemas.microsoft.com/office/drawing/2014/main" id="{60BF30C7-5BC2-4594-B909-D65D0B651F2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 bwMode="gray">
          <a:xfrm>
            <a:off x="480000" y="2101727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</a:t>
            </a:r>
          </a:p>
        </p:txBody>
      </p:sp>
      <p:sp>
        <p:nvSpPr>
          <p:cNvPr id="50" name="Textplatzhalter 14">
            <a:extLst>
              <a:ext uri="{FF2B5EF4-FFF2-40B4-BE49-F238E27FC236}">
                <a16:creationId xmlns:a16="http://schemas.microsoft.com/office/drawing/2014/main" id="{47F4E1EA-E602-4EC8-9A77-8B16357059B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 bwMode="gray">
          <a:xfrm>
            <a:off x="6194104" y="1718027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Firmenname</a:t>
            </a:r>
          </a:p>
        </p:txBody>
      </p:sp>
      <p:sp>
        <p:nvSpPr>
          <p:cNvPr id="51" name="Textplatzhalter 14">
            <a:extLst>
              <a:ext uri="{FF2B5EF4-FFF2-40B4-BE49-F238E27FC236}">
                <a16:creationId xmlns:a16="http://schemas.microsoft.com/office/drawing/2014/main" id="{DB859703-018C-4C72-8A5B-E620FD2132A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 bwMode="gray">
          <a:xfrm>
            <a:off x="6194104" y="1909877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Straße</a:t>
            </a:r>
          </a:p>
        </p:txBody>
      </p:sp>
      <p:sp>
        <p:nvSpPr>
          <p:cNvPr id="52" name="Textplatzhalter 14">
            <a:extLst>
              <a:ext uri="{FF2B5EF4-FFF2-40B4-BE49-F238E27FC236}">
                <a16:creationId xmlns:a16="http://schemas.microsoft.com/office/drawing/2014/main" id="{5B4F7D6F-9074-4382-8E00-F9B9C13426F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6194104" y="1262145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Vorname Name</a:t>
            </a:r>
          </a:p>
        </p:txBody>
      </p:sp>
      <p:sp>
        <p:nvSpPr>
          <p:cNvPr id="53" name="Textplatzhalter 14">
            <a:extLst>
              <a:ext uri="{FF2B5EF4-FFF2-40B4-BE49-F238E27FC236}">
                <a16:creationId xmlns:a16="http://schemas.microsoft.com/office/drawing/2014/main" id="{8C2FE8EB-C2CF-4885-B736-571FFC06B10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 bwMode="gray">
          <a:xfrm>
            <a:off x="6194104" y="1444459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Titel, Funktion</a:t>
            </a:r>
          </a:p>
        </p:txBody>
      </p:sp>
      <p:sp>
        <p:nvSpPr>
          <p:cNvPr id="54" name="Textplatzhalter 14">
            <a:extLst>
              <a:ext uri="{FF2B5EF4-FFF2-40B4-BE49-F238E27FC236}">
                <a16:creationId xmlns:a16="http://schemas.microsoft.com/office/drawing/2014/main" id="{03DB2879-EBFA-44C9-B0A8-85D134910234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 bwMode="gray">
          <a:xfrm>
            <a:off x="6194104" y="3052260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E-Mail</a:t>
            </a:r>
          </a:p>
        </p:txBody>
      </p:sp>
      <p:sp>
        <p:nvSpPr>
          <p:cNvPr id="55" name="Textplatzhalter 14">
            <a:extLst>
              <a:ext uri="{FF2B5EF4-FFF2-40B4-BE49-F238E27FC236}">
                <a16:creationId xmlns:a16="http://schemas.microsoft.com/office/drawing/2014/main" id="{8041AF61-3B86-4678-A2B7-F191694AA93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 bwMode="gray">
          <a:xfrm>
            <a:off x="6194104" y="3234688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err="1"/>
              <a:t>www</a:t>
            </a:r>
            <a:endParaRPr lang="de-DE"/>
          </a:p>
        </p:txBody>
      </p:sp>
      <p:sp>
        <p:nvSpPr>
          <p:cNvPr id="56" name="Textplatzhalter 14">
            <a:extLst>
              <a:ext uri="{FF2B5EF4-FFF2-40B4-BE49-F238E27FC236}">
                <a16:creationId xmlns:a16="http://schemas.microsoft.com/office/drawing/2014/main" id="{5360C352-F4CC-4C90-B824-E5545B337A3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 bwMode="gray">
          <a:xfrm>
            <a:off x="6194104" y="2760061"/>
            <a:ext cx="3168000" cy="184666"/>
          </a:xfrm>
        </p:spPr>
        <p:txBody>
          <a:bodyPr wrap="square"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Mobil	</a:t>
            </a:r>
            <a:r>
              <a:rPr lang="de-DE" err="1"/>
              <a:t>xxxx</a:t>
            </a:r>
            <a:r>
              <a:rPr lang="de-DE"/>
              <a:t> </a:t>
            </a:r>
            <a:r>
              <a:rPr lang="de-DE" err="1"/>
              <a:t>xxxxxxx</a:t>
            </a:r>
            <a:endParaRPr lang="de-DE"/>
          </a:p>
        </p:txBody>
      </p:sp>
      <p:sp>
        <p:nvSpPr>
          <p:cNvPr id="57" name="Textplatzhalter 14">
            <a:extLst>
              <a:ext uri="{FF2B5EF4-FFF2-40B4-BE49-F238E27FC236}">
                <a16:creationId xmlns:a16="http://schemas.microsoft.com/office/drawing/2014/main" id="{5AFB549F-43A6-4EA3-81BA-C22A8127F5B9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 bwMode="gray">
          <a:xfrm>
            <a:off x="6194104" y="2576994"/>
            <a:ext cx="3168000" cy="184666"/>
          </a:xfrm>
        </p:spPr>
        <p:txBody>
          <a:bodyPr wrap="square"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Fax	000 </a:t>
            </a:r>
            <a:r>
              <a:rPr lang="de-DE" err="1"/>
              <a:t>xxxx-xxxx</a:t>
            </a:r>
            <a:endParaRPr lang="de-DE"/>
          </a:p>
        </p:txBody>
      </p:sp>
      <p:sp>
        <p:nvSpPr>
          <p:cNvPr id="58" name="Textplatzhalter 14">
            <a:extLst>
              <a:ext uri="{FF2B5EF4-FFF2-40B4-BE49-F238E27FC236}">
                <a16:creationId xmlns:a16="http://schemas.microsoft.com/office/drawing/2014/main" id="{8A90586A-6A54-4AEB-AB56-D0A0013D64F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 bwMode="gray">
          <a:xfrm>
            <a:off x="6194104" y="2393927"/>
            <a:ext cx="3168000" cy="184666"/>
          </a:xfrm>
        </p:spPr>
        <p:txBody>
          <a:bodyPr wrap="square"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Tel.	000 </a:t>
            </a:r>
            <a:r>
              <a:rPr lang="de-DE" err="1"/>
              <a:t>xxxx-xxxx</a:t>
            </a:r>
            <a:endParaRPr lang="de-DE"/>
          </a:p>
        </p:txBody>
      </p:sp>
      <p:sp>
        <p:nvSpPr>
          <p:cNvPr id="59" name="Textplatzhalter 14">
            <a:extLst>
              <a:ext uri="{FF2B5EF4-FFF2-40B4-BE49-F238E27FC236}">
                <a16:creationId xmlns:a16="http://schemas.microsoft.com/office/drawing/2014/main" id="{B1172A4F-5EBF-45AF-902B-FE77BBB4736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 bwMode="gray">
          <a:xfrm>
            <a:off x="6194104" y="2101727"/>
            <a:ext cx="3168000" cy="184666"/>
          </a:xfrm>
        </p:spPr>
        <p:txBody>
          <a:bodyPr wrap="square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2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</a:t>
            </a: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456EE865-6546-C748-99F7-B6CDA6EC86B0}"/>
              </a:ext>
            </a:extLst>
          </p:cNvPr>
          <p:cNvSpPr txBox="1"/>
          <p:nvPr userDrawn="1"/>
        </p:nvSpPr>
        <p:spPr>
          <a:xfrm>
            <a:off x="480000" y="6480001"/>
            <a:ext cx="5760000" cy="160491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bg1"/>
                </a:solidFill>
                <a:latin typeface="Open Sans"/>
                <a:cs typeface="Open Sans"/>
              </a:rPr>
              <a:t>GASAG-Gruppe</a:t>
            </a:r>
          </a:p>
        </p:txBody>
      </p:sp>
    </p:spTree>
    <p:extLst>
      <p:ext uri="{BB962C8B-B14F-4D97-AF65-F5344CB8AC3E}">
        <p14:creationId xmlns:p14="http://schemas.microsoft.com/office/powerpoint/2010/main" val="3477283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| Pr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4">
            <a:extLst>
              <a:ext uri="{FF2B5EF4-FFF2-40B4-BE49-F238E27FC236}">
                <a16:creationId xmlns:a16="http://schemas.microsoft.com/office/drawing/2014/main" id="{0424F3FA-5DC7-4BAD-9DDE-577121401CA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167280" y="1891522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Firmenname</a:t>
            </a:r>
          </a:p>
        </p:txBody>
      </p:sp>
      <p:sp>
        <p:nvSpPr>
          <p:cNvPr id="14" name="Textplatzhalter 14">
            <a:extLst>
              <a:ext uri="{FF2B5EF4-FFF2-40B4-BE49-F238E27FC236}">
                <a16:creationId xmlns:a16="http://schemas.microsoft.com/office/drawing/2014/main" id="{3E494905-1717-462D-9669-806B9843301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1167280" y="2107522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Straße</a:t>
            </a:r>
          </a:p>
        </p:txBody>
      </p:sp>
      <p:sp>
        <p:nvSpPr>
          <p:cNvPr id="17" name="Textplatzhalter 14">
            <a:extLst>
              <a:ext uri="{FF2B5EF4-FFF2-40B4-BE49-F238E27FC236}">
                <a16:creationId xmlns:a16="http://schemas.microsoft.com/office/drawing/2014/main" id="{EB24FB2B-E86D-410C-807C-4605BD561A3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476121" y="1377352"/>
            <a:ext cx="3264363" cy="215444"/>
          </a:xfrm>
          <a:solidFill>
            <a:schemeClr val="accent1"/>
          </a:solidFill>
        </p:spPr>
        <p:txBody>
          <a:bodyPr wrap="square" lIns="504000"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Vorname Name</a:t>
            </a:r>
          </a:p>
        </p:txBody>
      </p:sp>
      <p:sp>
        <p:nvSpPr>
          <p:cNvPr id="18" name="Textplatzhalter 14">
            <a:extLst>
              <a:ext uri="{FF2B5EF4-FFF2-40B4-BE49-F238E27FC236}">
                <a16:creationId xmlns:a16="http://schemas.microsoft.com/office/drawing/2014/main" id="{16E00F71-6555-4E54-ACB7-F888C301664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gray">
          <a:xfrm>
            <a:off x="1167280" y="1593376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Titel, Funktion</a:t>
            </a:r>
          </a:p>
        </p:txBody>
      </p:sp>
      <p:sp>
        <p:nvSpPr>
          <p:cNvPr id="19" name="Textplatzhalter 14">
            <a:extLst>
              <a:ext uri="{FF2B5EF4-FFF2-40B4-BE49-F238E27FC236}">
                <a16:creationId xmlns:a16="http://schemas.microsoft.com/office/drawing/2014/main" id="{AD8773CF-B652-440E-B604-563B75D7BFE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 bwMode="gray">
          <a:xfrm>
            <a:off x="1167280" y="3350701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E-Mail</a:t>
            </a:r>
          </a:p>
        </p:txBody>
      </p:sp>
      <p:sp>
        <p:nvSpPr>
          <p:cNvPr id="20" name="Textplatzhalter 14">
            <a:extLst>
              <a:ext uri="{FF2B5EF4-FFF2-40B4-BE49-F238E27FC236}">
                <a16:creationId xmlns:a16="http://schemas.microsoft.com/office/drawing/2014/main" id="{ECD5502D-EB4C-41D0-AB79-14EE8148D2C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167280" y="3566701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err="1"/>
              <a:t>www</a:t>
            </a:r>
            <a:endParaRPr lang="de-DE"/>
          </a:p>
        </p:txBody>
      </p:sp>
      <p:sp>
        <p:nvSpPr>
          <p:cNvPr id="21" name="Textplatzhalter 14">
            <a:extLst>
              <a:ext uri="{FF2B5EF4-FFF2-40B4-BE49-F238E27FC236}">
                <a16:creationId xmlns:a16="http://schemas.microsoft.com/office/drawing/2014/main" id="{5EA7AB97-07DA-40A6-9E95-F997F789CAD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1167280" y="3053112"/>
            <a:ext cx="6528000" cy="215444"/>
          </a:xfrm>
        </p:spPr>
        <p:txBody>
          <a:bodyPr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Mobil	</a:t>
            </a:r>
            <a:r>
              <a:rPr lang="de-DE" err="1"/>
              <a:t>xxxx</a:t>
            </a:r>
            <a:r>
              <a:rPr lang="de-DE"/>
              <a:t> </a:t>
            </a:r>
            <a:r>
              <a:rPr lang="de-DE" err="1"/>
              <a:t>xxxxxxx</a:t>
            </a:r>
            <a:endParaRPr lang="de-DE"/>
          </a:p>
        </p:txBody>
      </p:sp>
      <p:sp>
        <p:nvSpPr>
          <p:cNvPr id="22" name="Textplatzhalter 14">
            <a:extLst>
              <a:ext uri="{FF2B5EF4-FFF2-40B4-BE49-F238E27FC236}">
                <a16:creationId xmlns:a16="http://schemas.microsoft.com/office/drawing/2014/main" id="{A856DA9D-1841-4013-8226-9B973B2BFE0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167280" y="2837112"/>
            <a:ext cx="6528000" cy="215444"/>
          </a:xfrm>
        </p:spPr>
        <p:txBody>
          <a:bodyPr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Fax	000 </a:t>
            </a:r>
            <a:r>
              <a:rPr lang="de-DE" err="1"/>
              <a:t>xxxx-xxxx</a:t>
            </a:r>
            <a:endParaRPr lang="de-DE"/>
          </a:p>
        </p:txBody>
      </p:sp>
      <p:sp>
        <p:nvSpPr>
          <p:cNvPr id="23" name="Textplatzhalter 14">
            <a:extLst>
              <a:ext uri="{FF2B5EF4-FFF2-40B4-BE49-F238E27FC236}">
                <a16:creationId xmlns:a16="http://schemas.microsoft.com/office/drawing/2014/main" id="{04480CFA-0B44-4DFB-B86B-47E204020AF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1167280" y="2621112"/>
            <a:ext cx="6528000" cy="215444"/>
          </a:xfrm>
        </p:spPr>
        <p:txBody>
          <a:bodyPr anchor="ctr">
            <a:noAutofit/>
          </a:bodyPr>
          <a:lstStyle>
            <a:lvl1pPr marL="0" indent="0" defTabSz="542925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Tel.	000 </a:t>
            </a:r>
            <a:r>
              <a:rPr lang="de-DE" err="1"/>
              <a:t>xxxx-xxxx</a:t>
            </a:r>
            <a:endParaRPr lang="de-DE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8750812E-75C4-CE42-B409-B36935D25B09}"/>
              </a:ext>
            </a:extLst>
          </p:cNvPr>
          <p:cNvSpPr>
            <a:spLocks noGrp="1"/>
          </p:cNvSpPr>
          <p:nvPr>
            <p:ph type="dt" sz="half" idx="28"/>
          </p:nvPr>
        </p:nvSpPr>
        <p:spPr>
          <a:xfrm>
            <a:off x="10931304" y="6480000"/>
            <a:ext cx="782329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07.11.2023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42C03C15-0F2B-BD4B-8EC6-4BE575A6223D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>
          <a:xfrm>
            <a:off x="480000" y="6300000"/>
            <a:ext cx="5760000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19E92E9-FBF8-CB48-927A-50CB24528451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>
          <a:xfrm>
            <a:off x="11313325" y="6300000"/>
            <a:ext cx="400308" cy="144000"/>
          </a:xfrm>
        </p:spPr>
        <p:txBody>
          <a:bodyPr anchor="ctr" anchorCtr="0">
            <a:noAutofit/>
          </a:bodyPr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30" name="Textfeld 29">
            <a:extLst>
              <a:ext uri="{FF2B5EF4-FFF2-40B4-BE49-F238E27FC236}">
                <a16:creationId xmlns:a16="http://schemas.microsoft.com/office/drawing/2014/main" id="{232CBEF8-F6D8-EB44-9D9C-328C242E57BD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tx1"/>
                </a:solidFill>
                <a:latin typeface="Open Sans"/>
                <a:cs typeface="Open Sans"/>
              </a:rPr>
              <a:t>GASAG-Gruppe</a:t>
            </a:r>
          </a:p>
        </p:txBody>
      </p:sp>
      <p:sp>
        <p:nvSpPr>
          <p:cNvPr id="24" name="Textplatzhalter 14">
            <a:extLst>
              <a:ext uri="{FF2B5EF4-FFF2-40B4-BE49-F238E27FC236}">
                <a16:creationId xmlns:a16="http://schemas.microsoft.com/office/drawing/2014/main" id="{0266DB74-1436-4482-889B-3D0699813F3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 bwMode="gray">
          <a:xfrm>
            <a:off x="1167280" y="2323522"/>
            <a:ext cx="6528000" cy="215444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400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buFont typeface="Arial" panose="020B0604020202020204" pitchFamily="34" charset="0"/>
              <a:buNone/>
              <a:defRPr sz="1400">
                <a:solidFill>
                  <a:schemeClr val="bg1"/>
                </a:solidFill>
              </a:defRPr>
            </a:lvl2pPr>
            <a:lvl3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3pPr>
            <a:lvl4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4pPr>
            <a:lvl5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Ort</a:t>
            </a:r>
          </a:p>
        </p:txBody>
      </p:sp>
    </p:spTree>
    <p:extLst>
      <p:ext uri="{BB962C8B-B14F-4D97-AF65-F5344CB8AC3E}">
        <p14:creationId xmlns:p14="http://schemas.microsoft.com/office/powerpoint/2010/main" val="4037665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05881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Page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5798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|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4AA72F06-31BB-47ED-B374-41D43F1A259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9B1D3F18-1C36-9A4F-B9B5-67E7CA96527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357679"/>
            <a:ext cx="7802035" cy="576000"/>
          </a:xfrm>
          <a:noFill/>
        </p:spPr>
        <p:txBody>
          <a:bodyPr lIns="342000"/>
          <a:lstStyle>
            <a:lvl1pPr algn="l">
              <a:defRPr sz="3600" cap="all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de-DE"/>
              <a:t>Vielen Dank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89C3540A-32FD-8C4A-9330-E7BEB8E02C7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" y="3095625"/>
            <a:ext cx="9732580" cy="576000"/>
          </a:xfrm>
          <a:noFill/>
        </p:spPr>
        <p:txBody>
          <a:bodyPr vert="horz" lIns="342000" tIns="0" rIns="0" bIns="0" rtlCol="0" anchor="b">
            <a:noAutofit/>
          </a:bodyPr>
          <a:lstStyle>
            <a:lvl1pPr>
              <a:defRPr lang="de-DE" sz="3600" cap="all" dirty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pPr lvl="0">
              <a:spcBef>
                <a:spcPct val="0"/>
              </a:spcBef>
            </a:pPr>
            <a:r>
              <a:rPr lang="de-DE"/>
              <a:t>Für Ihre Aufmerksamkeit.</a:t>
            </a:r>
          </a:p>
        </p:txBody>
      </p:sp>
      <p:pic>
        <p:nvPicPr>
          <p:cNvPr id="6" name="Bild 6" descr="GASAG_Schriftzug_GASAG_Gruppe_RGB_Weiß.eps">
            <a:extLst>
              <a:ext uri="{FF2B5EF4-FFF2-40B4-BE49-F238E27FC236}">
                <a16:creationId xmlns:a16="http://schemas.microsoft.com/office/drawing/2014/main" id="{8E8C355A-A097-494E-B9AB-023E31685C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004" y="5580600"/>
            <a:ext cx="3694544" cy="12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32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09601" y="232180"/>
            <a:ext cx="9772651" cy="711556"/>
          </a:xfrm>
        </p:spPr>
        <p:txBody>
          <a:bodyPr/>
          <a:lstStyle>
            <a:lvl1pPr>
              <a:defRPr>
                <a:solidFill>
                  <a:srgbClr val="004E76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Headline max. 2-zeilig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30767" y="1443039"/>
            <a:ext cx="10960099" cy="4793455"/>
          </a:xfrm>
        </p:spPr>
        <p:txBody>
          <a:bodyPr/>
          <a:lstStyle>
            <a:lvl1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 sz="16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1" y="1015285"/>
            <a:ext cx="10981265" cy="374847"/>
          </a:xfrm>
        </p:spPr>
        <p:txBody>
          <a:bodyPr/>
          <a:lstStyle>
            <a:lvl1pPr>
              <a:defRPr sz="1600">
                <a:solidFill>
                  <a:schemeClr val="tx2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de-DE"/>
              <a:t>Subheadline max. 1-zeilig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BAA4FE5-8581-49B4-8F2D-84F392AA93E0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0458CD6-1611-4D35-A8EA-729B7A3E6BB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B89F7A-C5A3-4F96-9241-7A0A016C236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6839422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FD0F5-AA10-4D98-9AF4-BFBEDBFF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7" y="432000"/>
            <a:ext cx="11232000" cy="80494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23CBA8-5C13-45AB-8127-37504D6D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31305" y="6480000"/>
            <a:ext cx="782329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07.11.2023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27D881-375B-40DE-A0E7-6FA0074D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300000"/>
            <a:ext cx="5760000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D1A775-D197-41A6-9D83-B1D25EEE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26" y="6300000"/>
            <a:ext cx="400308" cy="144000"/>
          </a:xfrm>
        </p:spPr>
        <p:txBody>
          <a:bodyPr anchor="ctr" anchorCtr="0">
            <a:noAutofit/>
          </a:bodyPr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5A83EE-6825-4539-BEF8-CB5150D32435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tx1"/>
                </a:solidFill>
                <a:latin typeface="Open Sans"/>
                <a:cs typeface="Open Sans"/>
              </a:rPr>
              <a:t>GASAG-Gruppe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CCEA8859-9205-466A-8AB5-C3D3A28A2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1" y="1335603"/>
            <a:ext cx="11233633" cy="339915"/>
          </a:xfrm>
        </p:spPr>
        <p:txBody>
          <a:bodyPr/>
          <a:lstStyle>
            <a:lvl1pPr marL="0" indent="0">
              <a:buNone/>
              <a:defRPr sz="1800">
                <a:solidFill>
                  <a:srgbClr val="004E76"/>
                </a:solidFill>
              </a:defRPr>
            </a:lvl1pPr>
            <a:lvl2pPr>
              <a:defRPr>
                <a:solidFill>
                  <a:srgbClr val="004E76"/>
                </a:solidFill>
              </a:defRPr>
            </a:lvl2pPr>
            <a:lvl3pPr>
              <a:defRPr>
                <a:solidFill>
                  <a:srgbClr val="004E76"/>
                </a:solidFill>
              </a:defRPr>
            </a:lvl3pPr>
            <a:lvl4pPr>
              <a:defRPr>
                <a:solidFill>
                  <a:srgbClr val="004E76"/>
                </a:solidFill>
              </a:defRPr>
            </a:lvl4pPr>
            <a:lvl5pPr>
              <a:defRPr>
                <a:solidFill>
                  <a:srgbClr val="004E76"/>
                </a:solidFill>
              </a:defRPr>
            </a:lvl5pPr>
          </a:lstStyle>
          <a:p>
            <a:pPr lvl="0"/>
            <a:r>
              <a:rPr lang="de-DE"/>
              <a:t>Subheadline max. 1-zeilig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8B80FB6-BFE2-4186-A43D-D3EEDECE7EA3}"/>
              </a:ext>
            </a:extLst>
          </p:cNvPr>
          <p:cNvCxnSpPr/>
          <p:nvPr userDrawn="1"/>
        </p:nvCxnSpPr>
        <p:spPr>
          <a:xfrm>
            <a:off x="480000" y="6237312"/>
            <a:ext cx="11233634" cy="0"/>
          </a:xfrm>
          <a:prstGeom prst="line">
            <a:avLst/>
          </a:prstGeom>
          <a:ln w="1270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071D9E68-F912-4105-9946-502773E4C013}"/>
              </a:ext>
            </a:extLst>
          </p:cNvPr>
          <p:cNvSpPr/>
          <p:nvPr userDrawn="1"/>
        </p:nvSpPr>
        <p:spPr>
          <a:xfrm>
            <a:off x="0" y="0"/>
            <a:ext cx="12192000" cy="28800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err="1">
              <a:solidFill>
                <a:schemeClr val="tx1"/>
              </a:solidFill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E15A4B8-F56F-42AC-898F-6C9D397033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01" y="22225"/>
            <a:ext cx="11226224" cy="243550"/>
          </a:xfr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7090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FD0F5-AA10-4D98-9AF4-BFBEDBFF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7" y="432000"/>
            <a:ext cx="11232000" cy="80494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23CBA8-5C13-45AB-8127-37504D6D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31305" y="6480000"/>
            <a:ext cx="782329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07.11.2023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27D881-375B-40DE-A0E7-6FA0074D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300000"/>
            <a:ext cx="5760000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D1A775-D197-41A6-9D83-B1D25EEE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26" y="6300000"/>
            <a:ext cx="400308" cy="144000"/>
          </a:xfrm>
        </p:spPr>
        <p:txBody>
          <a:bodyPr anchor="ctr" anchorCtr="0">
            <a:noAutofit/>
          </a:bodyPr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5A83EE-6825-4539-BEF8-CB5150D32435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tx1"/>
                </a:solidFill>
                <a:latin typeface="Open Sans"/>
                <a:cs typeface="Open Sans"/>
              </a:rPr>
              <a:t>GASAG-Gruppe</a:t>
            </a:r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58B80FB6-BFE2-4186-A43D-D3EEDECE7EA3}"/>
              </a:ext>
            </a:extLst>
          </p:cNvPr>
          <p:cNvCxnSpPr/>
          <p:nvPr userDrawn="1"/>
        </p:nvCxnSpPr>
        <p:spPr>
          <a:xfrm>
            <a:off x="480000" y="6237312"/>
            <a:ext cx="11233634" cy="0"/>
          </a:xfrm>
          <a:prstGeom prst="line">
            <a:avLst/>
          </a:prstGeom>
          <a:ln w="1270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hteck 5">
            <a:extLst>
              <a:ext uri="{FF2B5EF4-FFF2-40B4-BE49-F238E27FC236}">
                <a16:creationId xmlns:a16="http://schemas.microsoft.com/office/drawing/2014/main" id="{071D9E68-F912-4105-9946-502773E4C013}"/>
              </a:ext>
            </a:extLst>
          </p:cNvPr>
          <p:cNvSpPr/>
          <p:nvPr userDrawn="1"/>
        </p:nvSpPr>
        <p:spPr>
          <a:xfrm>
            <a:off x="0" y="0"/>
            <a:ext cx="12192000" cy="28800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err="1">
              <a:solidFill>
                <a:schemeClr val="tx1"/>
              </a:solidFill>
            </a:endParaRPr>
          </a:p>
        </p:txBody>
      </p:sp>
      <p:sp>
        <p:nvSpPr>
          <p:cNvPr id="16" name="Textplatzhalter 15">
            <a:extLst>
              <a:ext uri="{FF2B5EF4-FFF2-40B4-BE49-F238E27FC236}">
                <a16:creationId xmlns:a16="http://schemas.microsoft.com/office/drawing/2014/main" id="{6E15A4B8-F56F-42AC-898F-6C9D3970332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80001" y="22225"/>
            <a:ext cx="11226224" cy="243550"/>
          </a:xfrm>
        </p:spPr>
        <p:txBody>
          <a:bodyPr anchor="ctr"/>
          <a:lstStyle>
            <a:lvl1pPr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 marL="0" indent="0">
              <a:buNone/>
              <a:defRPr sz="120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4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4043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Pri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 6" descr="GASAG_Logo_mit_Firmierung_Gruppe_RGB_1800px.png">
            <a:extLst>
              <a:ext uri="{FF2B5EF4-FFF2-40B4-BE49-F238E27FC236}">
                <a16:creationId xmlns:a16="http://schemas.microsoft.com/office/drawing/2014/main" id="{575B6E3E-D7C2-49B3-ACBC-35B4D64EF8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2477" y="0"/>
            <a:ext cx="2352000" cy="1764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1349375"/>
            <a:ext cx="7872251" cy="1108254"/>
          </a:xfrm>
        </p:spPr>
        <p:txBody>
          <a:bodyPr anchor="b"/>
          <a:lstStyle>
            <a:lvl1pPr algn="l">
              <a:defRPr sz="2400" b="0" i="0" kern="0" cap="all" spc="10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de-DE"/>
              <a:t>Headline max. 2-zeilig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80000" y="2508807"/>
            <a:ext cx="7872251" cy="598415"/>
          </a:xfrm>
        </p:spPr>
        <p:txBody>
          <a:bodyPr lIns="0" anchor="t"/>
          <a:lstStyle>
            <a:lvl1pPr marL="0" indent="0">
              <a:spcBef>
                <a:spcPts val="0"/>
              </a:spcBef>
              <a:buNone/>
              <a:defRPr sz="1800" kern="0" cap="all" spc="1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3557961"/>
            <a:ext cx="7872424" cy="230986"/>
          </a:xfrm>
        </p:spPr>
        <p:txBody>
          <a:bodyPr lIns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174625" indent="0">
              <a:buNone/>
              <a:defRPr sz="1200">
                <a:solidFill>
                  <a:srgbClr val="FFFFFF"/>
                </a:solidFill>
              </a:defRPr>
            </a:lvl2pPr>
            <a:lvl3pPr marL="361950" indent="0">
              <a:buNone/>
              <a:defRPr sz="1200">
                <a:solidFill>
                  <a:srgbClr val="FFFFFF"/>
                </a:solidFill>
              </a:defRPr>
            </a:lvl3pPr>
            <a:lvl4pPr marL="536575" indent="0">
              <a:buNone/>
              <a:defRPr sz="1200">
                <a:solidFill>
                  <a:srgbClr val="FFFFFF"/>
                </a:solidFill>
              </a:defRPr>
            </a:lvl4pPr>
            <a:lvl5pPr marL="722313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Datum, Verfasser</a:t>
            </a:r>
          </a:p>
        </p:txBody>
      </p:sp>
    </p:spTree>
    <p:extLst>
      <p:ext uri="{BB962C8B-B14F-4D97-AF65-F5344CB8AC3E}">
        <p14:creationId xmlns:p14="http://schemas.microsoft.com/office/powerpoint/2010/main" val="22270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| Grapic C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41141" y="0"/>
            <a:ext cx="4850859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80000" y="1349375"/>
            <a:ext cx="6585455" cy="1108254"/>
          </a:xfrm>
        </p:spPr>
        <p:txBody>
          <a:bodyPr anchor="b"/>
          <a:lstStyle>
            <a:lvl1pPr algn="l">
              <a:defRPr sz="2400" b="0" i="0" kern="0" cap="all" spc="100">
                <a:solidFill>
                  <a:schemeClr val="tx2"/>
                </a:solidFill>
                <a:latin typeface="Open Sans Semibold"/>
                <a:cs typeface="Open Sans Semibold"/>
              </a:defRPr>
            </a:lvl1pPr>
          </a:lstStyle>
          <a:p>
            <a:r>
              <a:rPr lang="de-DE"/>
              <a:t>Headline max. 2-zeilig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480000" y="2508807"/>
            <a:ext cx="6585455" cy="598415"/>
          </a:xfrm>
        </p:spPr>
        <p:txBody>
          <a:bodyPr lIns="0" anchor="t"/>
          <a:lstStyle>
            <a:lvl1pPr marL="0" indent="0">
              <a:spcBef>
                <a:spcPts val="0"/>
              </a:spcBef>
              <a:buNone/>
              <a:defRPr sz="1800" kern="0" cap="all" spc="1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Subheadline</a:t>
            </a: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80000" y="3557961"/>
            <a:ext cx="6585600" cy="230986"/>
          </a:xfrm>
        </p:spPr>
        <p:txBody>
          <a:bodyPr lIns="0"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174625" indent="0">
              <a:buNone/>
              <a:defRPr sz="1200">
                <a:solidFill>
                  <a:srgbClr val="FFFFFF"/>
                </a:solidFill>
              </a:defRPr>
            </a:lvl2pPr>
            <a:lvl3pPr marL="361950" indent="0">
              <a:buNone/>
              <a:defRPr sz="1200">
                <a:solidFill>
                  <a:srgbClr val="FFFFFF"/>
                </a:solidFill>
              </a:defRPr>
            </a:lvl3pPr>
            <a:lvl4pPr marL="536575" indent="0">
              <a:buNone/>
              <a:defRPr sz="1200">
                <a:solidFill>
                  <a:srgbClr val="FFFFFF"/>
                </a:solidFill>
              </a:defRPr>
            </a:lvl4pPr>
            <a:lvl5pPr marL="722313" indent="0">
              <a:buNone/>
              <a:defRPr sz="1200">
                <a:solidFill>
                  <a:srgbClr val="FFFFFF"/>
                </a:solidFill>
              </a:defRPr>
            </a:lvl5pPr>
          </a:lstStyle>
          <a:p>
            <a:pPr lvl="0"/>
            <a:r>
              <a:rPr lang="de-DE"/>
              <a:t>Datum, Verfasser</a:t>
            </a:r>
          </a:p>
        </p:txBody>
      </p:sp>
      <p:pic>
        <p:nvPicPr>
          <p:cNvPr id="7" name="Bild 6" descr="GASAG_Schriftzug_GASAG_Gruppe_RGB_Weiß.eps">
            <a:extLst>
              <a:ext uri="{FF2B5EF4-FFF2-40B4-BE49-F238E27FC236}">
                <a16:creationId xmlns:a16="http://schemas.microsoft.com/office/drawing/2014/main" id="{418DFFDC-19DA-4ED5-BB7B-10343C4BCB7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00004" y="5580600"/>
            <a:ext cx="3694544" cy="1299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2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6661CEA-3EB1-4426-B983-4C5664F1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31304" y="6480000"/>
            <a:ext cx="782329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07.11.2023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5B5D0D0-F7D2-491B-B2A3-C2E516A79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300000"/>
            <a:ext cx="5760000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A0E0A72-981A-4A59-9D65-857B53C4B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25" y="6300000"/>
            <a:ext cx="400308" cy="144000"/>
          </a:xfrm>
        </p:spPr>
        <p:txBody>
          <a:bodyPr anchor="ctr" anchorCtr="0">
            <a:noAutofit/>
          </a:bodyPr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D1A0B25D-60C6-4B3A-B450-1A535AB58A75}"/>
              </a:ext>
            </a:extLst>
          </p:cNvPr>
          <p:cNvSpPr txBox="1">
            <a:spLocks/>
          </p:cNvSpPr>
          <p:nvPr userDrawn="1"/>
        </p:nvSpPr>
        <p:spPr>
          <a:xfrm>
            <a:off x="0" y="738001"/>
            <a:ext cx="3119669" cy="519075"/>
          </a:xfrm>
          <a:prstGeom prst="rect">
            <a:avLst/>
          </a:prstGeom>
          <a:solidFill>
            <a:schemeClr val="accent1"/>
          </a:solidFill>
        </p:spPr>
        <p:txBody>
          <a:bodyPr vert="horz" lIns="360000" tIns="0" rIns="0" bIns="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 baseline="0">
                <a:solidFill>
                  <a:schemeClr val="bg1"/>
                </a:solidFill>
                <a:latin typeface="+mj-lt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</a:lstStyle>
          <a:p>
            <a:r>
              <a:rPr lang="de-DE" sz="3600"/>
              <a:t>Agenda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29C408EC-ACAC-4C58-A9C0-DD779ED6749E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tx1"/>
                </a:solidFill>
                <a:latin typeface="Open Sans"/>
                <a:cs typeface="Open Sans"/>
              </a:rPr>
              <a:t>GASAG-Gruppe</a:t>
            </a:r>
          </a:p>
        </p:txBody>
      </p:sp>
      <p:sp>
        <p:nvSpPr>
          <p:cNvPr id="13" name="Inhaltsplatzhalter 6">
            <a:extLst>
              <a:ext uri="{FF2B5EF4-FFF2-40B4-BE49-F238E27FC236}">
                <a16:creationId xmlns:a16="http://schemas.microsoft.com/office/drawing/2014/main" id="{70CC4345-39EF-484C-9CD7-E45CDD5BF57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00" y="1890001"/>
            <a:ext cx="10451304" cy="43122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950880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FFD0F5-AA10-4D98-9AF4-BFBEDBFF8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7" y="432000"/>
            <a:ext cx="11232000" cy="80494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023CBA8-5C13-45AB-8127-37504D6D7F2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31304" y="6480000"/>
            <a:ext cx="782329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07.11.2023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EF27D881-375B-40DE-A0E7-6FA0074DF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9999" y="6300000"/>
            <a:ext cx="7917875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CD1A775-D197-41A6-9D83-B1D25EEE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25" y="6300000"/>
            <a:ext cx="400308" cy="144000"/>
          </a:xfrm>
        </p:spPr>
        <p:txBody>
          <a:bodyPr anchor="ctr" anchorCtr="0">
            <a:noAutofit/>
          </a:bodyPr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56F5089A-E15B-4CAD-901E-E14C5E06995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000" y="1890001"/>
            <a:ext cx="11233633" cy="4312251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585A83EE-6825-4539-BEF8-CB5150D32435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tx1"/>
                </a:solidFill>
                <a:latin typeface="Open Sans"/>
                <a:cs typeface="Open Sans"/>
              </a:rPr>
              <a:t>GASAG-Gruppe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CCEA8859-9205-466A-8AB5-C3D3A28A2BD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0000" y="1335601"/>
            <a:ext cx="11233633" cy="339915"/>
          </a:xfrm>
        </p:spPr>
        <p:txBody>
          <a:bodyPr/>
          <a:lstStyle>
            <a:lvl1pPr marL="0" indent="0">
              <a:buNone/>
              <a:defRPr sz="1800">
                <a:solidFill>
                  <a:srgbClr val="004E76"/>
                </a:solidFill>
              </a:defRPr>
            </a:lvl1pPr>
            <a:lvl2pPr>
              <a:defRPr>
                <a:solidFill>
                  <a:srgbClr val="004E76"/>
                </a:solidFill>
              </a:defRPr>
            </a:lvl2pPr>
            <a:lvl3pPr>
              <a:defRPr>
                <a:solidFill>
                  <a:srgbClr val="004E76"/>
                </a:solidFill>
              </a:defRPr>
            </a:lvl3pPr>
            <a:lvl4pPr>
              <a:defRPr>
                <a:solidFill>
                  <a:srgbClr val="004E76"/>
                </a:solidFill>
              </a:defRPr>
            </a:lvl4pPr>
            <a:lvl5pPr>
              <a:defRPr>
                <a:solidFill>
                  <a:srgbClr val="004E76"/>
                </a:solidFill>
              </a:defRPr>
            </a:lvl5pPr>
          </a:lstStyle>
          <a:p>
            <a:pPr lvl="0"/>
            <a:r>
              <a:rPr lang="de-DE"/>
              <a:t>Subheadline max. 1-zeilig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5621AF7A-6472-69C3-827B-844ED19CC2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467982" y="497025"/>
            <a:ext cx="2280646" cy="360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45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96D17E4-8893-43DF-8027-22C415AB704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31304" y="6480000"/>
            <a:ext cx="782329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07.11.2023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8EDB966-A3F0-4AE4-90DD-9FD0AEE175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0000" y="6300000"/>
            <a:ext cx="5760000" cy="144000"/>
          </a:xfrm>
        </p:spPr>
        <p:txBody>
          <a:bodyPr anchor="ctr" anchorCtr="0">
            <a:noAutofit/>
          </a:bodyPr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F827FFB-C2D7-4A7F-B4F2-3D92AA4E2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13325" y="6300000"/>
            <a:ext cx="400308" cy="144000"/>
          </a:xfrm>
        </p:spPr>
        <p:txBody>
          <a:bodyPr anchor="ctr" anchorCtr="0">
            <a:noAutofit/>
          </a:bodyPr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4AC51D1D-F351-4AF1-BBB6-93D82305C44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79999" y="1890000"/>
            <a:ext cx="5520000" cy="4312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C0DC213E-95C0-421E-8F85-E6018E4122E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97340" y="1890000"/>
            <a:ext cx="5516293" cy="4312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Textplatzhalter 8">
            <a:extLst>
              <a:ext uri="{FF2B5EF4-FFF2-40B4-BE49-F238E27FC236}">
                <a16:creationId xmlns:a16="http://schemas.microsoft.com/office/drawing/2014/main" id="{04870EF2-D339-4547-B2D8-CD447289529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0000" y="1335601"/>
            <a:ext cx="11232000" cy="339915"/>
          </a:xfrm>
        </p:spPr>
        <p:txBody>
          <a:bodyPr/>
          <a:lstStyle>
            <a:lvl1pPr>
              <a:defRPr sz="1800">
                <a:solidFill>
                  <a:srgbClr val="004E76"/>
                </a:solidFill>
              </a:defRPr>
            </a:lvl1pPr>
            <a:lvl2pPr>
              <a:defRPr>
                <a:solidFill>
                  <a:srgbClr val="004E76"/>
                </a:solidFill>
              </a:defRPr>
            </a:lvl2pPr>
            <a:lvl3pPr>
              <a:defRPr>
                <a:solidFill>
                  <a:srgbClr val="004E76"/>
                </a:solidFill>
              </a:defRPr>
            </a:lvl3pPr>
            <a:lvl4pPr>
              <a:defRPr>
                <a:solidFill>
                  <a:srgbClr val="004E76"/>
                </a:solidFill>
              </a:defRPr>
            </a:lvl4pPr>
            <a:lvl5pPr>
              <a:defRPr>
                <a:solidFill>
                  <a:srgbClr val="004E76"/>
                </a:solidFill>
              </a:defRPr>
            </a:lvl5pPr>
          </a:lstStyle>
          <a:p>
            <a:pPr lvl="0"/>
            <a:r>
              <a:rPr lang="de-DE"/>
              <a:t>Subheadline max. 1-zeilig</a:t>
            </a: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A31E9A2-CEB7-48C4-AFC5-CD91D3923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32000"/>
            <a:ext cx="11232000" cy="80494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995CBBEF-19D4-418C-8D55-2E136D66D58E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tx1"/>
                </a:solidFill>
                <a:latin typeface="Open Sans"/>
                <a:cs typeface="Open Sans"/>
              </a:rPr>
              <a:t>GASAG-Gruppe</a:t>
            </a:r>
          </a:p>
        </p:txBody>
      </p:sp>
    </p:spTree>
    <p:extLst>
      <p:ext uri="{BB962C8B-B14F-4D97-AF65-F5344CB8AC3E}">
        <p14:creationId xmlns:p14="http://schemas.microsoft.com/office/powerpoint/2010/main" val="3032944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AD48F2-CC5B-44FB-B325-1E1A4ED1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32000"/>
            <a:ext cx="11232000" cy="80494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B454398-0BA4-4551-8EA2-D7386FFECC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484" y="1890000"/>
            <a:ext cx="3600000" cy="4312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836F37C6-985B-4FD4-BC64-0E35DCD56F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2000" y="1890000"/>
            <a:ext cx="3600000" cy="4312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0A1D3DA5-7B94-4CFD-8CE9-B106C05F2E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6243" y="1890000"/>
            <a:ext cx="3600000" cy="4312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2E2B73D-9E58-4019-8504-18086B411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1335601"/>
            <a:ext cx="11232000" cy="339915"/>
          </a:xfrm>
        </p:spPr>
        <p:txBody>
          <a:bodyPr/>
          <a:lstStyle>
            <a:lvl1pPr>
              <a:defRPr sz="1800">
                <a:solidFill>
                  <a:srgbClr val="004E76"/>
                </a:solidFill>
              </a:defRPr>
            </a:lvl1pPr>
            <a:lvl2pPr>
              <a:defRPr>
                <a:solidFill>
                  <a:srgbClr val="004E76"/>
                </a:solidFill>
              </a:defRPr>
            </a:lvl2pPr>
            <a:lvl3pPr>
              <a:defRPr>
                <a:solidFill>
                  <a:srgbClr val="004E76"/>
                </a:solidFill>
              </a:defRPr>
            </a:lvl3pPr>
            <a:lvl4pPr>
              <a:defRPr>
                <a:solidFill>
                  <a:srgbClr val="004E76"/>
                </a:solidFill>
              </a:defRPr>
            </a:lvl4pPr>
            <a:lvl5pPr>
              <a:defRPr>
                <a:solidFill>
                  <a:srgbClr val="004E76"/>
                </a:solidFill>
              </a:defRPr>
            </a:lvl5pPr>
          </a:lstStyle>
          <a:p>
            <a:pPr lvl="0"/>
            <a:r>
              <a:rPr lang="de-DE"/>
              <a:t>Subheadline max. 1-zeilig</a:t>
            </a:r>
          </a:p>
        </p:txBody>
      </p:sp>
      <p:sp>
        <p:nvSpPr>
          <p:cNvPr id="14" name="Datumsplatzhalter 13">
            <a:extLst>
              <a:ext uri="{FF2B5EF4-FFF2-40B4-BE49-F238E27FC236}">
                <a16:creationId xmlns:a16="http://schemas.microsoft.com/office/drawing/2014/main" id="{E2758366-70F5-2448-A728-BFD4EA395D4E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anchor="ctr" anchorCtr="0"/>
          <a:lstStyle/>
          <a:p>
            <a:r>
              <a:rPr lang="de-DE"/>
              <a:t>07.11.2023</a:t>
            </a:r>
          </a:p>
        </p:txBody>
      </p:sp>
      <p:sp>
        <p:nvSpPr>
          <p:cNvPr id="15" name="Fußzeilenplatzhalter 14">
            <a:extLst>
              <a:ext uri="{FF2B5EF4-FFF2-40B4-BE49-F238E27FC236}">
                <a16:creationId xmlns:a16="http://schemas.microsoft.com/office/drawing/2014/main" id="{767FBBC4-2918-4744-A12B-9E0D2D069282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anchor="ctr" anchorCtr="0"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6" name="Foliennummernplatzhalter 15">
            <a:extLst>
              <a:ext uri="{FF2B5EF4-FFF2-40B4-BE49-F238E27FC236}">
                <a16:creationId xmlns:a16="http://schemas.microsoft.com/office/drawing/2014/main" id="{A2ABFB94-76A3-7540-A049-E86E4EE6FA0D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anchor="ctr" anchorCtr="0"/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B55E895A-EA0D-8D45-8816-1DC35ADDEB53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tx1"/>
                </a:solidFill>
                <a:latin typeface="Open Sans"/>
                <a:cs typeface="Open Sans"/>
              </a:rPr>
              <a:t>GASAG-Gruppe</a:t>
            </a:r>
          </a:p>
        </p:txBody>
      </p:sp>
    </p:spTree>
    <p:extLst>
      <p:ext uri="{BB962C8B-B14F-4D97-AF65-F5344CB8AC3E}">
        <p14:creationId xmlns:p14="http://schemas.microsoft.com/office/powerpoint/2010/main" val="250914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 | Blue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DFCAEC2A-27E0-C74F-B01F-C900348F9585}"/>
              </a:ext>
            </a:extLst>
          </p:cNvPr>
          <p:cNvSpPr/>
          <p:nvPr userDrawn="1"/>
        </p:nvSpPr>
        <p:spPr>
          <a:xfrm>
            <a:off x="-1" y="1845312"/>
            <a:ext cx="4208208" cy="4392000"/>
          </a:xfrm>
          <a:prstGeom prst="rect">
            <a:avLst/>
          </a:prstGeom>
          <a:solidFill>
            <a:schemeClr val="tx2"/>
          </a:solidFill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err="1">
              <a:solidFill>
                <a:schemeClr val="tx1"/>
              </a:solidFill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93AD48F2-CC5B-44FB-B325-1E1A4ED1B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0000" y="432000"/>
            <a:ext cx="11232000" cy="804944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7" name="Inhaltsplatzhalter 6">
            <a:extLst>
              <a:ext uri="{FF2B5EF4-FFF2-40B4-BE49-F238E27FC236}">
                <a16:creationId xmlns:a16="http://schemas.microsoft.com/office/drawing/2014/main" id="{0B454398-0BA4-4551-8EA2-D7386FFECC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0484" y="1890000"/>
            <a:ext cx="3600000" cy="4312800"/>
          </a:xfrm>
        </p:spPr>
        <p:txBody>
          <a:bodyPr/>
          <a:lstStyle>
            <a:lvl1pPr>
              <a:buClrTx/>
              <a:defRPr>
                <a:solidFill>
                  <a:schemeClr val="bg1"/>
                </a:solidFill>
              </a:defRPr>
            </a:lvl1pPr>
            <a:lvl2pPr>
              <a:buClrTx/>
              <a:defRPr>
                <a:solidFill>
                  <a:schemeClr val="bg1"/>
                </a:solidFill>
              </a:defRPr>
            </a:lvl2pPr>
            <a:lvl3pPr>
              <a:buClrTx/>
              <a:defRPr>
                <a:solidFill>
                  <a:schemeClr val="bg1"/>
                </a:solidFill>
              </a:defRPr>
            </a:lvl3pPr>
            <a:lvl4pPr>
              <a:buClrTx/>
              <a:defRPr>
                <a:solidFill>
                  <a:schemeClr val="bg1"/>
                </a:solidFill>
              </a:defRPr>
            </a:lvl4pPr>
            <a:lvl5pPr>
              <a:buClrTx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8" name="Inhaltsplatzhalter 6">
            <a:extLst>
              <a:ext uri="{FF2B5EF4-FFF2-40B4-BE49-F238E27FC236}">
                <a16:creationId xmlns:a16="http://schemas.microsoft.com/office/drawing/2014/main" id="{836F37C6-985B-4FD4-BC64-0E35DCD56FB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112000" y="1890000"/>
            <a:ext cx="3600000" cy="4312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0" name="Inhaltsplatzhalter 6">
            <a:extLst>
              <a:ext uri="{FF2B5EF4-FFF2-40B4-BE49-F238E27FC236}">
                <a16:creationId xmlns:a16="http://schemas.microsoft.com/office/drawing/2014/main" id="{0A1D3DA5-7B94-4CFD-8CE9-B106C05F2EE4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296243" y="1890000"/>
            <a:ext cx="3600000" cy="4312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11" name="Textplatzhalter 8">
            <a:extLst>
              <a:ext uri="{FF2B5EF4-FFF2-40B4-BE49-F238E27FC236}">
                <a16:creationId xmlns:a16="http://schemas.microsoft.com/office/drawing/2014/main" id="{02E2B73D-9E58-4019-8504-18086B411A1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0000" y="1335601"/>
            <a:ext cx="11232000" cy="339915"/>
          </a:xfrm>
        </p:spPr>
        <p:txBody>
          <a:bodyPr/>
          <a:lstStyle>
            <a:lvl1pPr>
              <a:defRPr sz="1800">
                <a:solidFill>
                  <a:srgbClr val="004E76"/>
                </a:solidFill>
              </a:defRPr>
            </a:lvl1pPr>
            <a:lvl2pPr>
              <a:defRPr>
                <a:solidFill>
                  <a:srgbClr val="004E76"/>
                </a:solidFill>
              </a:defRPr>
            </a:lvl2pPr>
            <a:lvl3pPr>
              <a:defRPr>
                <a:solidFill>
                  <a:srgbClr val="004E76"/>
                </a:solidFill>
              </a:defRPr>
            </a:lvl3pPr>
            <a:lvl4pPr>
              <a:defRPr>
                <a:solidFill>
                  <a:srgbClr val="004E76"/>
                </a:solidFill>
              </a:defRPr>
            </a:lvl4pPr>
            <a:lvl5pPr>
              <a:defRPr>
                <a:solidFill>
                  <a:srgbClr val="004E76"/>
                </a:solidFill>
              </a:defRPr>
            </a:lvl5pPr>
          </a:lstStyle>
          <a:p>
            <a:pPr lvl="0"/>
            <a:r>
              <a:rPr lang="de-DE"/>
              <a:t>Subheadline max. 1-zeilig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8BF371BF-C091-7B4E-8C42-F0570A1B86D8}"/>
              </a:ext>
            </a:extLst>
          </p:cNvPr>
          <p:cNvSpPr txBox="1"/>
          <p:nvPr userDrawn="1"/>
        </p:nvSpPr>
        <p:spPr>
          <a:xfrm>
            <a:off x="480000" y="6480000"/>
            <a:ext cx="5760000" cy="144000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marL="0" indent="0">
              <a:buClr>
                <a:schemeClr val="accent1"/>
              </a:buClr>
              <a:buFont typeface="Lucida Grande"/>
              <a:buNone/>
            </a:pPr>
            <a:r>
              <a:rPr lang="de-DE" sz="800">
                <a:solidFill>
                  <a:schemeClr val="tx1"/>
                </a:solidFill>
                <a:latin typeface="Open Sans"/>
                <a:cs typeface="Open Sans"/>
              </a:rPr>
              <a:t>GASAG-Gruppe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41008DEF-DB33-DD4A-AD73-C5B8830A5239}"/>
              </a:ext>
            </a:extLst>
          </p:cNvPr>
          <p:cNvSpPr>
            <a:spLocks noGrp="1"/>
          </p:cNvSpPr>
          <p:nvPr>
            <p:ph type="dt" sz="half" idx="17"/>
          </p:nvPr>
        </p:nvSpPr>
        <p:spPr/>
        <p:txBody>
          <a:bodyPr anchor="ctr" anchorCtr="0"/>
          <a:lstStyle/>
          <a:p>
            <a:r>
              <a:rPr lang="de-DE"/>
              <a:t>07.11.2023</a:t>
            </a:r>
          </a:p>
        </p:txBody>
      </p:sp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408ED35C-8972-F24B-A0E9-CF015BD192F9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/>
        <p:txBody>
          <a:bodyPr anchor="ctr" anchorCtr="0"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5" name="Foliennummernplatzhalter 14">
            <a:extLst>
              <a:ext uri="{FF2B5EF4-FFF2-40B4-BE49-F238E27FC236}">
                <a16:creationId xmlns:a16="http://schemas.microsoft.com/office/drawing/2014/main" id="{39145F2D-A32E-D84A-9BB1-FEF641EC8D0B}"/>
              </a:ext>
            </a:extLst>
          </p:cNvPr>
          <p:cNvSpPr>
            <a:spLocks noGrp="1"/>
          </p:cNvSpPr>
          <p:nvPr>
            <p:ph type="sldNum" sz="quarter" idx="19"/>
          </p:nvPr>
        </p:nvSpPr>
        <p:spPr/>
        <p:txBody>
          <a:bodyPr anchor="ctr" anchorCtr="0"/>
          <a:lstStyle/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1925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5AB96573-44DE-B6F9-0523-74DE578568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0"/>
            </p:custDataLst>
            <p:extLst>
              <p:ext uri="{D42A27DB-BD31-4B8C-83A1-F6EECF244321}">
                <p14:modId xmlns:p14="http://schemas.microsoft.com/office/powerpoint/2010/main" val="18347171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1" imgW="395" imgH="394" progId="TCLayout.ActiveDocument.1">
                  <p:embed/>
                </p:oleObj>
              </mc:Choice>
              <mc:Fallback>
                <p:oleObj name="think-cell Folie" r:id="rId31" imgW="395" imgH="394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5AB96573-44DE-B6F9-0523-74DE578568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80000" y="432000"/>
            <a:ext cx="11233633" cy="804944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de-DE"/>
              <a:t>Headline max. 2-zeilig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997" y="1888525"/>
            <a:ext cx="11232000" cy="431225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  <a:p>
            <a:pPr lvl="4"/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10931304" y="6480000"/>
            <a:ext cx="782329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/>
          <a:lstStyle>
            <a:lvl1pPr algn="r">
              <a:defRPr lang="de-DE" sz="800" smtClean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07.11.2023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80000" y="6300000"/>
            <a:ext cx="5760000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/>
          <a:lstStyle>
            <a:lvl1pPr algn="l">
              <a:defRPr sz="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11313325" y="6300000"/>
            <a:ext cx="400308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/>
          <a:lstStyle>
            <a:lvl1pPr algn="r">
              <a:defRPr sz="8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D063A5F3-860A-904E-BD96-6E83597F8AA9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26387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79" r:id="rId2"/>
    <p:sldLayoutId id="2147483688" r:id="rId3"/>
    <p:sldLayoutId id="2147483676" r:id="rId4"/>
    <p:sldLayoutId id="2147483693" r:id="rId5"/>
    <p:sldLayoutId id="2147483685" r:id="rId6"/>
    <p:sldLayoutId id="2147483684" r:id="rId7"/>
    <p:sldLayoutId id="2147483694" r:id="rId8"/>
    <p:sldLayoutId id="2147483698" r:id="rId9"/>
    <p:sldLayoutId id="2147483696" r:id="rId10"/>
    <p:sldLayoutId id="2147483675" r:id="rId11"/>
    <p:sldLayoutId id="2147483682" r:id="rId12"/>
    <p:sldLayoutId id="2147483686" r:id="rId13"/>
    <p:sldLayoutId id="2147483677" r:id="rId14"/>
    <p:sldLayoutId id="2147483690" r:id="rId15"/>
    <p:sldLayoutId id="2147483668" r:id="rId16"/>
    <p:sldLayoutId id="2147483669" r:id="rId17"/>
    <p:sldLayoutId id="2147483670" r:id="rId18"/>
    <p:sldLayoutId id="2147483671" r:id="rId19"/>
    <p:sldLayoutId id="2147483700" r:id="rId20"/>
    <p:sldLayoutId id="2147483701" r:id="rId21"/>
    <p:sldLayoutId id="2147483702" r:id="rId22"/>
    <p:sldLayoutId id="2147483703" r:id="rId23"/>
    <p:sldLayoutId id="2147483673" r:id="rId24"/>
    <p:sldLayoutId id="2147483674" r:id="rId25"/>
    <p:sldLayoutId id="2147483705" r:id="rId26"/>
    <p:sldLayoutId id="2147483707" r:id="rId27"/>
    <p:sldLayoutId id="2147483708" r:id="rId2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/>
  <p:txStyles>
    <p:titleStyle>
      <a:lvl1pPr algn="l" defTabSz="457200" rtl="0" eaLnBrk="1" latinLnBrk="0" hangingPunct="1">
        <a:spcBef>
          <a:spcPct val="0"/>
        </a:spcBef>
        <a:buNone/>
        <a:defRPr sz="2400" kern="1200" cap="all" baseline="0">
          <a:solidFill>
            <a:schemeClr val="tx2"/>
          </a:solidFill>
          <a:latin typeface="Open Sans Semibold" panose="020B0706030804020204" pitchFamily="34" charset="0"/>
          <a:ea typeface="Open Sans Semibold" panose="020B0706030804020204" pitchFamily="34" charset="0"/>
          <a:cs typeface="Open Sans Semibold" panose="020B0706030804020204" pitchFamily="34" charset="0"/>
        </a:defRPr>
      </a:lvl1pPr>
    </p:titleStyle>
    <p:bodyStyle>
      <a:lvl1pPr marL="0" indent="0" algn="l" defTabSz="457200" rtl="0" eaLnBrk="1" latinLnBrk="0" hangingPunct="1">
        <a:spcBef>
          <a:spcPts val="0"/>
        </a:spcBef>
        <a:spcAft>
          <a:spcPts val="300"/>
        </a:spcAft>
        <a:buClr>
          <a:schemeClr val="tx2"/>
        </a:buClr>
        <a:buFont typeface="Wingdings" panose="05000000000000000000" pitchFamily="2" charset="2"/>
        <a:buNone/>
        <a:tabLst/>
        <a:defRPr sz="1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180975" indent="-180975" algn="l" defTabSz="4572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Wingdings" panose="05000000000000000000" pitchFamily="2" charset="2"/>
        <a:buChar char="§"/>
        <a:tabLst/>
        <a:defRPr sz="1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360000" indent="-180000" algn="l" defTabSz="4572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Wingdings" panose="05000000000000000000" pitchFamily="2" charset="2"/>
        <a:buChar char="§"/>
        <a:tabLst/>
        <a:defRPr sz="1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540000" indent="-180000" algn="l" defTabSz="4572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Wingdings" panose="05000000000000000000" pitchFamily="2" charset="2"/>
        <a:buChar char="§"/>
        <a:tabLst/>
        <a:defRPr sz="1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720000" indent="-180975" algn="l" defTabSz="457200" rtl="0" eaLnBrk="1" latinLnBrk="0" hangingPunct="1">
        <a:spcBef>
          <a:spcPts val="0"/>
        </a:spcBef>
        <a:spcAft>
          <a:spcPts val="300"/>
        </a:spcAft>
        <a:buClr>
          <a:schemeClr val="accent3"/>
        </a:buClr>
        <a:buFont typeface="Wingdings" panose="05000000000000000000" pitchFamily="2" charset="2"/>
        <a:buChar char="§"/>
        <a:tabLst/>
        <a:defRPr sz="1600" kern="1200" baseline="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786" userDrawn="1">
          <p15:clr>
            <a:srgbClr val="547EBF"/>
          </p15:clr>
        </p15:guide>
        <p15:guide id="3" pos="5200" userDrawn="1">
          <p15:clr>
            <a:srgbClr val="547EBF"/>
          </p15:clr>
        </p15:guide>
        <p15:guide id="4" orient="horz" pos="3909" userDrawn="1">
          <p15:clr>
            <a:srgbClr val="547EBF"/>
          </p15:clr>
        </p15:guide>
        <p15:guide id="5" pos="401" userDrawn="1">
          <p15:clr>
            <a:srgbClr val="547EBF"/>
          </p15:clr>
        </p15:guide>
        <p15:guide id="6" orient="horz" pos="268" userDrawn="1">
          <p15:clr>
            <a:srgbClr val="547EBF"/>
          </p15:clr>
        </p15:guide>
        <p15:guide id="7" pos="5040" userDrawn="1">
          <p15:clr>
            <a:srgbClr val="547EBF"/>
          </p15:clr>
        </p15:guide>
        <p15:guide id="8" pos="9839" userDrawn="1">
          <p15:clr>
            <a:srgbClr val="547EBF"/>
          </p15:clr>
        </p15:guide>
        <p15:guide id="10" orient="horz" pos="1185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5" Type="http://schemas.openxmlformats.org/officeDocument/2006/relationships/image" Target="../media/image67.png"/><Relationship Id="rId4" Type="http://schemas.openxmlformats.org/officeDocument/2006/relationships/image" Target="../media/image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Relationship Id="rId6" Type="http://schemas.openxmlformats.org/officeDocument/2006/relationships/hyperlink" Target="https://www.it-business.de/wiederherstellung-bandgestuetzter-legacy-daten-a-783859/" TargetMode="External"/><Relationship Id="rId5" Type="http://schemas.openxmlformats.org/officeDocument/2006/relationships/image" Target="../media/image68.jpeg"/><Relationship Id="rId4" Type="http://schemas.openxmlformats.org/officeDocument/2006/relationships/image" Target="../media/image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4.xml"/><Relationship Id="rId6" Type="http://schemas.openxmlformats.org/officeDocument/2006/relationships/hyperlink" Target="http://www.voucherwonderland.com/reisemagazin/top-20-sehenswuerdigkeiten-in-berlin/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1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19.png"/><Relationship Id="rId1" Type="http://schemas.openxmlformats.org/officeDocument/2006/relationships/tags" Target="../tags/tag5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1.emf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oleObject" Target="../embeddings/oleObject4.bin"/><Relationship Id="rId9" Type="http://schemas.openxmlformats.org/officeDocument/2006/relationships/image" Target="../media/image12.svg"/><Relationship Id="rId1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2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3.png"/><Relationship Id="rId5" Type="http://schemas.openxmlformats.org/officeDocument/2006/relationships/image" Target="../media/image27.png"/><Relationship Id="rId4" Type="http://schemas.openxmlformats.org/officeDocument/2006/relationships/image" Target="../media/image1.emf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svg"/><Relationship Id="rId13" Type="http://schemas.openxmlformats.org/officeDocument/2006/relationships/image" Target="../media/image41.png"/><Relationship Id="rId18" Type="http://schemas.openxmlformats.org/officeDocument/2006/relationships/image" Target="../media/image46.svg"/><Relationship Id="rId3" Type="http://schemas.openxmlformats.org/officeDocument/2006/relationships/oleObject" Target="../embeddings/oleObject6.bin"/><Relationship Id="rId7" Type="http://schemas.openxmlformats.org/officeDocument/2006/relationships/image" Target="../media/image35.png"/><Relationship Id="rId12" Type="http://schemas.openxmlformats.org/officeDocument/2006/relationships/image" Target="../media/image40.svg"/><Relationship Id="rId17" Type="http://schemas.openxmlformats.org/officeDocument/2006/relationships/image" Target="../media/image45.png"/><Relationship Id="rId2" Type="http://schemas.openxmlformats.org/officeDocument/2006/relationships/slideLayout" Target="../slideLayouts/slideLayout6.xml"/><Relationship Id="rId16" Type="http://schemas.openxmlformats.org/officeDocument/2006/relationships/image" Target="../media/image44.svg"/><Relationship Id="rId1" Type="http://schemas.openxmlformats.org/officeDocument/2006/relationships/tags" Target="../tags/tag7.xml"/><Relationship Id="rId6" Type="http://schemas.openxmlformats.org/officeDocument/2006/relationships/image" Target="../media/image34.jpeg"/><Relationship Id="rId11" Type="http://schemas.openxmlformats.org/officeDocument/2006/relationships/image" Target="../media/image39.png"/><Relationship Id="rId5" Type="http://schemas.openxmlformats.org/officeDocument/2006/relationships/image" Target="../media/image33.jpeg"/><Relationship Id="rId15" Type="http://schemas.openxmlformats.org/officeDocument/2006/relationships/image" Target="../media/image43.png"/><Relationship Id="rId10" Type="http://schemas.openxmlformats.org/officeDocument/2006/relationships/image" Target="../media/image38.svg"/><Relationship Id="rId4" Type="http://schemas.openxmlformats.org/officeDocument/2006/relationships/image" Target="../media/image1.emf"/><Relationship Id="rId9" Type="http://schemas.openxmlformats.org/officeDocument/2006/relationships/image" Target="../media/image37.png"/><Relationship Id="rId14" Type="http://schemas.openxmlformats.org/officeDocument/2006/relationships/image" Target="../media/image42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svg"/><Relationship Id="rId3" Type="http://schemas.openxmlformats.org/officeDocument/2006/relationships/oleObject" Target="../embeddings/oleObject7.bin"/><Relationship Id="rId7" Type="http://schemas.openxmlformats.org/officeDocument/2006/relationships/image" Target="../media/image49.svg"/><Relationship Id="rId12" Type="http://schemas.openxmlformats.org/officeDocument/2006/relationships/image" Target="../media/image54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Relationship Id="rId6" Type="http://schemas.openxmlformats.org/officeDocument/2006/relationships/image" Target="../media/image48.png"/><Relationship Id="rId11" Type="http://schemas.openxmlformats.org/officeDocument/2006/relationships/image" Target="../media/image53.svg"/><Relationship Id="rId5" Type="http://schemas.openxmlformats.org/officeDocument/2006/relationships/image" Target="../media/image47.png"/><Relationship Id="rId10" Type="http://schemas.openxmlformats.org/officeDocument/2006/relationships/image" Target="../media/image52.png"/><Relationship Id="rId4" Type="http://schemas.openxmlformats.org/officeDocument/2006/relationships/image" Target="../media/image1.emf"/><Relationship Id="rId9" Type="http://schemas.openxmlformats.org/officeDocument/2006/relationships/image" Target="../media/image51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svg"/><Relationship Id="rId13" Type="http://schemas.openxmlformats.org/officeDocument/2006/relationships/image" Target="../media/image63.pn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57.png"/><Relationship Id="rId12" Type="http://schemas.openxmlformats.org/officeDocument/2006/relationships/image" Target="../media/image62.sv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6" Type="http://schemas.openxmlformats.org/officeDocument/2006/relationships/image" Target="../media/image56.png"/><Relationship Id="rId11" Type="http://schemas.openxmlformats.org/officeDocument/2006/relationships/image" Target="../media/image61.png"/><Relationship Id="rId5" Type="http://schemas.openxmlformats.org/officeDocument/2006/relationships/image" Target="../media/image1.emf"/><Relationship Id="rId10" Type="http://schemas.openxmlformats.org/officeDocument/2006/relationships/image" Target="../media/image60.svg"/><Relationship Id="rId4" Type="http://schemas.openxmlformats.org/officeDocument/2006/relationships/oleObject" Target="../embeddings/oleObject8.bin"/><Relationship Id="rId9" Type="http://schemas.openxmlformats.org/officeDocument/2006/relationships/image" Target="../media/image59.png"/><Relationship Id="rId14" Type="http://schemas.openxmlformats.org/officeDocument/2006/relationships/image" Target="../media/image6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F6EE8833-1FD9-DCF1-E159-979657DDA98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45918404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6EE8833-1FD9-DCF1-E159-979657DDA9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6630F1AA-627A-4881-921E-35E61BE5B2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de-DE" sz="2800" dirty="0">
                <a:ea typeface="Open Sans Semibold"/>
              </a:rPr>
              <a:t>Energiewende Berlin - Herausforderungen, Handlungsfelder, Lösungsansätze</a:t>
            </a:r>
            <a:endParaRPr lang="de-DE" sz="1800" dirty="0">
              <a:ea typeface="Open Sans Semibold"/>
            </a:endParaRP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81EE209-555F-4560-F8EC-BF0ED0AD6A4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Berliner Mittelstandskongress 2023 </a:t>
            </a:r>
            <a:br>
              <a:rPr lang="de-DE" dirty="0"/>
            </a:br>
            <a:r>
              <a:rPr lang="de-DE" dirty="0"/>
              <a:t>Matthias Trunk – GASAG-Gruppe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5D8DA08-0719-43CB-A8FD-8F76F4C69E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e-DE" dirty="0"/>
              <a:t>7. November 2023 </a:t>
            </a:r>
          </a:p>
        </p:txBody>
      </p:sp>
    </p:spTree>
    <p:extLst>
      <p:ext uri="{BB962C8B-B14F-4D97-AF65-F5344CB8AC3E}">
        <p14:creationId xmlns:p14="http://schemas.microsoft.com/office/powerpoint/2010/main" val="116257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94D6E8-4B3C-9DA7-35B4-52C2CC0325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35A6F75-E2EA-126F-D86B-8CC5C41C4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0BBED2B-B6D1-F0BA-39DD-3D06F7276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10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ED290C-4A30-F982-331C-2520A7070CE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4A80040E-6248-6682-4088-D9635EB886C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3" name="Grafik 52">
            <a:extLst>
              <a:ext uri="{FF2B5EF4-FFF2-40B4-BE49-F238E27FC236}">
                <a16:creationId xmlns:a16="http://schemas.microsoft.com/office/drawing/2014/main" id="{B4922EDA-294D-EEBD-84BF-2FA69C43F8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366" y="1011936"/>
            <a:ext cx="11382893" cy="5458097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A9A9208D-8FCF-783F-5ABC-9F4C18FD5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</p:spTree>
    <p:extLst>
      <p:ext uri="{BB962C8B-B14F-4D97-AF65-F5344CB8AC3E}">
        <p14:creationId xmlns:p14="http://schemas.microsoft.com/office/powerpoint/2010/main" val="1097008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A51624-79D2-FBC4-CA8F-ED721244F5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7099E64-09CB-AC4D-A391-A37759982F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254ACEC-33BC-54D2-6CB6-BAE09AB50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11</a:t>
            </a:fld>
            <a:endParaRPr lang="de-DE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225E61DE-8F14-834E-1277-35F3A151D5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79C9D8F1-A979-4C06-9CEE-5092E1FB76B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DB2EB447-692C-3756-6290-6315D4C7E2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20" y="1027074"/>
            <a:ext cx="11009242" cy="5762100"/>
          </a:xfrm>
          <a:prstGeom prst="rect">
            <a:avLst/>
          </a:prstGeom>
        </p:spPr>
      </p:pic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F0908FA2-1AC3-9B70-29F6-DFED85EA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</p:spTree>
    <p:extLst>
      <p:ext uri="{BB962C8B-B14F-4D97-AF65-F5344CB8AC3E}">
        <p14:creationId xmlns:p14="http://schemas.microsoft.com/office/powerpoint/2010/main" val="148403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hink-cell data - do not delete" hidden="1">
            <a:extLst>
              <a:ext uri="{FF2B5EF4-FFF2-40B4-BE49-F238E27FC236}">
                <a16:creationId xmlns:a16="http://schemas.microsoft.com/office/drawing/2014/main" id="{68E10F73-DB45-93D2-7478-C2B775ED3957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9484595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4" progId="TCLayout.ActiveDocument.1">
                  <p:embed/>
                </p:oleObj>
              </mc:Choice>
              <mc:Fallback>
                <p:oleObj name="think-cell Folie" r:id="rId3" imgW="395" imgH="394" progId="TCLayout.ActiveDocument.1">
                  <p:embed/>
                  <p:pic>
                    <p:nvPicPr>
                      <p:cNvPr id="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8E10F73-DB45-93D2-7478-C2B775ED395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D3A85F27-BECF-65E0-AF07-3E80DFDA4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7" y="234000"/>
            <a:ext cx="11232000" cy="804944"/>
          </a:xfrm>
        </p:spPr>
        <p:txBody>
          <a:bodyPr vert="horz"/>
          <a:lstStyle/>
          <a:p>
            <a:r>
              <a:rPr lang="de-DE"/>
              <a:t>Die Zukunft beginnt jetzt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71DB0F9-55AB-A229-747F-8F4FD1D2A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322DFEAF-C91D-81A6-3741-19F65BE73A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12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95E1799-905B-3C60-AEE9-CEA52226CB2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00" y="1137601"/>
            <a:ext cx="11233633" cy="339915"/>
          </a:xfrm>
        </p:spPr>
        <p:txBody>
          <a:bodyPr/>
          <a:lstStyle/>
          <a:p>
            <a:r>
              <a:rPr lang="de-DE"/>
              <a:t>(Klima)Positives Gebäude in Pankow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5206A2F3-1B7B-8D56-DBCE-844C93F5F8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82929" y="1694364"/>
            <a:ext cx="6826143" cy="4192562"/>
          </a:xfrm>
          <a:prstGeom prst="rect">
            <a:avLst/>
          </a:prstGeom>
        </p:spPr>
      </p:pic>
      <p:sp>
        <p:nvSpPr>
          <p:cNvPr id="4" name="Rechteck 3">
            <a:extLst>
              <a:ext uri="{FF2B5EF4-FFF2-40B4-BE49-F238E27FC236}">
                <a16:creationId xmlns:a16="http://schemas.microsoft.com/office/drawing/2014/main" id="{5D965B9E-5395-95FA-F541-CFBF9FCE321B}"/>
              </a:ext>
            </a:extLst>
          </p:cNvPr>
          <p:cNvSpPr/>
          <p:nvPr/>
        </p:nvSpPr>
        <p:spPr>
          <a:xfrm>
            <a:off x="5638800" y="2971800"/>
            <a:ext cx="914399" cy="914399"/>
          </a:xfrm>
          <a:prstGeom prst="rect">
            <a:avLst/>
          </a:prstGeom>
          <a:noFill/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err="1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3A9AA076-C3BC-E69C-8F14-102A4D978C29}"/>
              </a:ext>
            </a:extLst>
          </p:cNvPr>
          <p:cNvSpPr/>
          <p:nvPr/>
        </p:nvSpPr>
        <p:spPr>
          <a:xfrm>
            <a:off x="479997" y="6052029"/>
            <a:ext cx="2063506" cy="144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i="1" dirty="0">
                <a:solidFill>
                  <a:schemeClr val="tx1"/>
                </a:solidFill>
              </a:rPr>
              <a:t>Quelle: Langhof GmbH</a:t>
            </a:r>
          </a:p>
        </p:txBody>
      </p:sp>
      <p:sp>
        <p:nvSpPr>
          <p:cNvPr id="11" name="Fußzeilenplatzhalter 10">
            <a:extLst>
              <a:ext uri="{FF2B5EF4-FFF2-40B4-BE49-F238E27FC236}">
                <a16:creationId xmlns:a16="http://schemas.microsoft.com/office/drawing/2014/main" id="{E74A50C5-384F-F35A-AF10-7DECCD60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/>
              <a:t>Energiewende Berlin - Herausforderungen, Handlungsfelder, Lösungsansätze | Berliner Mittelstandskongress 2023 | Matthias Trunk, GASAG-Gruppe</a:t>
            </a:r>
          </a:p>
        </p:txBody>
      </p:sp>
    </p:spTree>
    <p:extLst>
      <p:ext uri="{BB962C8B-B14F-4D97-AF65-F5344CB8AC3E}">
        <p14:creationId xmlns:p14="http://schemas.microsoft.com/office/powerpoint/2010/main" val="3483699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F8B29411-A88D-2306-FD75-403237209ED2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206546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4" progId="TCLayout.ActiveDocument.1">
                  <p:embed/>
                </p:oleObj>
              </mc:Choice>
              <mc:Fallback>
                <p:oleObj name="think-cell Folie" r:id="rId3" imgW="395" imgH="394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8B29411-A88D-2306-FD75-403237209E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el 3">
            <a:extLst>
              <a:ext uri="{FF2B5EF4-FFF2-40B4-BE49-F238E27FC236}">
                <a16:creationId xmlns:a16="http://schemas.microsoft.com/office/drawing/2014/main" id="{D0A13EF5-1A3B-3F02-A5C7-FBA1C42C19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B35B57-9467-677A-CE2F-47E08564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7319DA-FD37-9F5A-33D5-F2C972FB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13</a:t>
            </a:fld>
            <a:endParaRPr lang="de-DE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72BC7274-16D6-2057-11BB-2CA58C2350A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17" name="Inhaltsplatzhalter 16" descr="Ein Bild, das Person, Kleidung, Formelle Kleidung, Händchenhalten enthält.&#10;&#10;Automatisch generierte Beschreibung">
            <a:extLst>
              <a:ext uri="{FF2B5EF4-FFF2-40B4-BE49-F238E27FC236}">
                <a16:creationId xmlns:a16="http://schemas.microsoft.com/office/drawing/2014/main" id="{761F3B4F-F80C-2065-8F1E-878BD4F42357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78367" y="1978524"/>
            <a:ext cx="11232000" cy="3321324"/>
          </a:xfrm>
        </p:spPr>
      </p:pic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F1EE88ED-1A27-3F76-4553-1CE2BC1C7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15B713AD-3AB4-E4CE-6C09-2C18484D0D88}"/>
              </a:ext>
            </a:extLst>
          </p:cNvPr>
          <p:cNvSpPr txBox="1"/>
          <p:nvPr/>
        </p:nvSpPr>
        <p:spPr>
          <a:xfrm>
            <a:off x="478367" y="2397752"/>
            <a:ext cx="11232000" cy="1269660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de-DE" sz="2000" b="1" dirty="0">
                <a:ln w="0"/>
                <a:solidFill>
                  <a:schemeClr val="tx2"/>
                </a:solidFill>
              </a:rPr>
              <a:t>Erfolgsfaktor Zusammenarbeit: </a:t>
            </a:r>
          </a:p>
          <a:p>
            <a:pPr algn="ctr"/>
            <a:r>
              <a:rPr lang="de-DE" sz="2000" b="1" dirty="0">
                <a:ln w="0"/>
                <a:solidFill>
                  <a:schemeClr val="tx2"/>
                </a:solidFill>
              </a:rPr>
              <a:t>Nur mit starken Partnern wird die Energiewende </a:t>
            </a:r>
            <a:br>
              <a:rPr lang="de-DE" sz="2000" b="1" dirty="0">
                <a:ln w="0"/>
                <a:solidFill>
                  <a:schemeClr val="tx2"/>
                </a:solidFill>
              </a:rPr>
            </a:br>
            <a:r>
              <a:rPr lang="de-DE" sz="2000" b="1" dirty="0">
                <a:ln w="0"/>
                <a:solidFill>
                  <a:schemeClr val="tx2"/>
                </a:solidFill>
              </a:rPr>
              <a:t>in Berlin erfolgreich umgesetzt werden</a:t>
            </a:r>
          </a:p>
        </p:txBody>
      </p:sp>
    </p:spTree>
    <p:extLst>
      <p:ext uri="{BB962C8B-B14F-4D97-AF65-F5344CB8AC3E}">
        <p14:creationId xmlns:p14="http://schemas.microsoft.com/office/powerpoint/2010/main" val="978398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AB98D633-DBB9-B1AE-C27A-A7FBB3CE9C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A7A118E-ED7E-4B38-A057-1F0BC6EA421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896EB3B-7598-49D7-A438-E26F210EBFF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14</a:t>
            </a:fld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F0A3E0C3-4A90-3DE9-4213-CC4CFE0EC450}"/>
              </a:ext>
            </a:extLst>
          </p:cNvPr>
          <p:cNvSpPr/>
          <p:nvPr/>
        </p:nvSpPr>
        <p:spPr>
          <a:xfrm>
            <a:off x="6909490" y="4266164"/>
            <a:ext cx="4887310" cy="1684750"/>
          </a:xfrm>
          <a:prstGeom prst="rect">
            <a:avLst/>
          </a:prstGeom>
          <a:solidFill>
            <a:schemeClr val="accent5">
              <a:alpha val="80000"/>
            </a:schemeClr>
          </a:solidFill>
          <a:ln w="12700"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err="1">
              <a:solidFill>
                <a:schemeClr val="tx1"/>
              </a:solidFill>
            </a:endParaRPr>
          </a:p>
        </p:txBody>
      </p:sp>
      <p:sp>
        <p:nvSpPr>
          <p:cNvPr id="53" name="Textplatzhalter 29">
            <a:extLst>
              <a:ext uri="{FF2B5EF4-FFF2-40B4-BE49-F238E27FC236}">
                <a16:creationId xmlns:a16="http://schemas.microsoft.com/office/drawing/2014/main" id="{907C23E2-0EB5-490A-B181-8416D7D2ADB1}"/>
              </a:ext>
            </a:extLst>
          </p:cNvPr>
          <p:cNvSpPr txBox="1">
            <a:spLocks/>
          </p:cNvSpPr>
          <p:nvPr/>
        </p:nvSpPr>
        <p:spPr bwMode="gray">
          <a:xfrm>
            <a:off x="7059833" y="4824356"/>
            <a:ext cx="237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GASAG AG</a:t>
            </a:r>
          </a:p>
        </p:txBody>
      </p:sp>
      <p:sp>
        <p:nvSpPr>
          <p:cNvPr id="54" name="Textplatzhalter 30">
            <a:extLst>
              <a:ext uri="{FF2B5EF4-FFF2-40B4-BE49-F238E27FC236}">
                <a16:creationId xmlns:a16="http://schemas.microsoft.com/office/drawing/2014/main" id="{7BB15AF5-D19D-4F70-B67E-F5362058284E}"/>
              </a:ext>
            </a:extLst>
          </p:cNvPr>
          <p:cNvSpPr txBox="1">
            <a:spLocks/>
          </p:cNvSpPr>
          <p:nvPr/>
        </p:nvSpPr>
        <p:spPr bwMode="gray">
          <a:xfrm>
            <a:off x="7059833" y="5016206"/>
            <a:ext cx="237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EUREF-Campus 23-24</a:t>
            </a:r>
          </a:p>
        </p:txBody>
      </p:sp>
      <p:sp>
        <p:nvSpPr>
          <p:cNvPr id="55" name="Textplatzhalter 24">
            <a:extLst>
              <a:ext uri="{FF2B5EF4-FFF2-40B4-BE49-F238E27FC236}">
                <a16:creationId xmlns:a16="http://schemas.microsoft.com/office/drawing/2014/main" id="{84281946-0415-4831-A797-550EC0737D98}"/>
              </a:ext>
            </a:extLst>
          </p:cNvPr>
          <p:cNvSpPr txBox="1">
            <a:spLocks/>
          </p:cNvSpPr>
          <p:nvPr/>
        </p:nvSpPr>
        <p:spPr bwMode="gray">
          <a:xfrm>
            <a:off x="7059833" y="4368474"/>
            <a:ext cx="237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bg1"/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Matthias Trunk</a:t>
            </a:r>
          </a:p>
        </p:txBody>
      </p:sp>
      <p:sp>
        <p:nvSpPr>
          <p:cNvPr id="56" name="Textplatzhalter 31">
            <a:extLst>
              <a:ext uri="{FF2B5EF4-FFF2-40B4-BE49-F238E27FC236}">
                <a16:creationId xmlns:a16="http://schemas.microsoft.com/office/drawing/2014/main" id="{9D683EA9-881C-4652-9711-7E85BB2367EF}"/>
              </a:ext>
            </a:extLst>
          </p:cNvPr>
          <p:cNvSpPr txBox="1">
            <a:spLocks/>
          </p:cNvSpPr>
          <p:nvPr/>
        </p:nvSpPr>
        <p:spPr bwMode="gray">
          <a:xfrm>
            <a:off x="7059833" y="4550788"/>
            <a:ext cx="237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Mitglied des Vorstands, COO</a:t>
            </a:r>
          </a:p>
        </p:txBody>
      </p:sp>
      <p:sp>
        <p:nvSpPr>
          <p:cNvPr id="57" name="Textplatzhalter 32">
            <a:extLst>
              <a:ext uri="{FF2B5EF4-FFF2-40B4-BE49-F238E27FC236}">
                <a16:creationId xmlns:a16="http://schemas.microsoft.com/office/drawing/2014/main" id="{E28588F4-BD7A-418E-98A2-B1E7C01BBF85}"/>
              </a:ext>
            </a:extLst>
          </p:cNvPr>
          <p:cNvSpPr txBox="1">
            <a:spLocks/>
          </p:cNvSpPr>
          <p:nvPr/>
        </p:nvSpPr>
        <p:spPr bwMode="gray">
          <a:xfrm>
            <a:off x="7059833" y="5676266"/>
            <a:ext cx="237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MTrunk@gasag.de</a:t>
            </a:r>
          </a:p>
        </p:txBody>
      </p:sp>
      <p:sp>
        <p:nvSpPr>
          <p:cNvPr id="58" name="Textplatzhalter 28">
            <a:extLst>
              <a:ext uri="{FF2B5EF4-FFF2-40B4-BE49-F238E27FC236}">
                <a16:creationId xmlns:a16="http://schemas.microsoft.com/office/drawing/2014/main" id="{B126C06F-D7EE-418F-A6BE-928CE30F2B14}"/>
              </a:ext>
            </a:extLst>
          </p:cNvPr>
          <p:cNvSpPr txBox="1">
            <a:spLocks/>
          </p:cNvSpPr>
          <p:nvPr/>
        </p:nvSpPr>
        <p:spPr bwMode="gray">
          <a:xfrm>
            <a:off x="7059833" y="5500256"/>
            <a:ext cx="237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542925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Tel.: 030/ 7872-3000</a:t>
            </a:r>
          </a:p>
        </p:txBody>
      </p:sp>
      <p:sp>
        <p:nvSpPr>
          <p:cNvPr id="59" name="Textplatzhalter 33">
            <a:extLst>
              <a:ext uri="{FF2B5EF4-FFF2-40B4-BE49-F238E27FC236}">
                <a16:creationId xmlns:a16="http://schemas.microsoft.com/office/drawing/2014/main" id="{A5C8AEFE-C0A3-4EF2-B657-01055BF6F885}"/>
              </a:ext>
            </a:extLst>
          </p:cNvPr>
          <p:cNvSpPr txBox="1">
            <a:spLocks/>
          </p:cNvSpPr>
          <p:nvPr/>
        </p:nvSpPr>
        <p:spPr bwMode="gray">
          <a:xfrm>
            <a:off x="7059833" y="5208056"/>
            <a:ext cx="2376000" cy="184666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>
            <a:lvl1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tx2"/>
              </a:buClr>
              <a:buFont typeface="Arial" panose="020B0604020202020204" pitchFamily="34" charset="0"/>
              <a:buNone/>
              <a:tabLst/>
              <a:defRPr sz="12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Arial" panose="020B0604020202020204" pitchFamily="34" charset="0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0" indent="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accent3"/>
              </a:buClr>
              <a:buFont typeface="Wingdings" panose="05000000000000000000" pitchFamily="2" charset="2"/>
              <a:buNone/>
              <a:tabLst/>
              <a:defRPr sz="1400" kern="1200" baseline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10829 Berlin</a:t>
            </a: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9D2676F7-EB8A-7F8D-840A-BF8FFB45EF94}"/>
              </a:ext>
            </a:extLst>
          </p:cNvPr>
          <p:cNvSpPr/>
          <p:nvPr/>
        </p:nvSpPr>
        <p:spPr>
          <a:xfrm>
            <a:off x="2112580" y="1602341"/>
            <a:ext cx="7620000" cy="2146738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3200" b="1">
                <a:solidFill>
                  <a:schemeClr val="bg1"/>
                </a:solidFill>
              </a:rPr>
              <a:t>VIELEN DANK FÜR IHRE AUFMERKSAMKEIT</a:t>
            </a:r>
          </a:p>
        </p:txBody>
      </p:sp>
      <p:sp>
        <p:nvSpPr>
          <p:cNvPr id="2" name="Fußzeilenplatzhalter 1">
            <a:extLst>
              <a:ext uri="{FF2B5EF4-FFF2-40B4-BE49-F238E27FC236}">
                <a16:creationId xmlns:a16="http://schemas.microsoft.com/office/drawing/2014/main" id="{0BDFD610-F8AD-B202-9706-BB5894E4D0A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</p:spTree>
    <p:extLst>
      <p:ext uri="{BB962C8B-B14F-4D97-AF65-F5344CB8AC3E}">
        <p14:creationId xmlns:p14="http://schemas.microsoft.com/office/powerpoint/2010/main" val="95677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think-cell data - do not delete" hidden="1">
            <a:extLst>
              <a:ext uri="{FF2B5EF4-FFF2-40B4-BE49-F238E27FC236}">
                <a16:creationId xmlns:a16="http://schemas.microsoft.com/office/drawing/2014/main" id="{58F876AA-6312-91F1-BF22-92241F4C72F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188290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4" progId="TCLayout.ActiveDocument.1">
                  <p:embed/>
                </p:oleObj>
              </mc:Choice>
              <mc:Fallback>
                <p:oleObj name="think-cell Folie" r:id="rId3" imgW="395" imgH="394" progId="TCLayout.ActiveDocument.1">
                  <p:embed/>
                  <p:pic>
                    <p:nvPicPr>
                      <p:cNvPr id="11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58F876AA-6312-91F1-BF22-92241F4C72F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CB35B57-9467-677A-CE2F-47E08564E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627319DA-FD37-9F5A-33D5-F2C972FB0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2</a:t>
            </a:fld>
            <a:endParaRPr lang="de-DE"/>
          </a:p>
        </p:txBody>
      </p:sp>
      <p:pic>
        <p:nvPicPr>
          <p:cNvPr id="8" name="Inhaltsplatzhalter 6" descr="Ein Bild, das Himmel, draußen, Gebäude, Wolke enthält.&#10;&#10;Automatisch generierte Beschreibung">
            <a:extLst>
              <a:ext uri="{FF2B5EF4-FFF2-40B4-BE49-F238E27FC236}">
                <a16:creationId xmlns:a16="http://schemas.microsoft.com/office/drawing/2014/main" id="{F2356D39-1F24-6946-8CA2-79BC10CA34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t="14044" b="22966"/>
          <a:stretch/>
        </p:blipFill>
        <p:spPr>
          <a:xfrm>
            <a:off x="479998" y="1418300"/>
            <a:ext cx="11432601" cy="4385600"/>
          </a:xfrm>
        </p:spPr>
      </p:pic>
      <p:sp>
        <p:nvSpPr>
          <p:cNvPr id="14" name="Fußzeilenplatzhalter 13">
            <a:extLst>
              <a:ext uri="{FF2B5EF4-FFF2-40B4-BE49-F238E27FC236}">
                <a16:creationId xmlns:a16="http://schemas.microsoft.com/office/drawing/2014/main" id="{D68298A8-0790-B6D7-D940-2DD07CDF7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8367" y="6300000"/>
            <a:ext cx="7917875" cy="144000"/>
          </a:xfrm>
        </p:spPr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FB336A59-F6D7-6F30-AEBF-F4C385C6FC1A}"/>
              </a:ext>
            </a:extLst>
          </p:cNvPr>
          <p:cNvSpPr/>
          <p:nvPr/>
        </p:nvSpPr>
        <p:spPr>
          <a:xfrm>
            <a:off x="478367" y="6078992"/>
            <a:ext cx="3483596" cy="169977"/>
          </a:xfrm>
          <a:prstGeom prst="rect">
            <a:avLst/>
          </a:prstGeom>
          <a:solidFill>
            <a:schemeClr val="bg1"/>
          </a:solidFill>
          <a:ln w="12700"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i="1" dirty="0">
                <a:solidFill>
                  <a:schemeClr val="tx1"/>
                </a:solidFill>
              </a:rPr>
              <a:t>Quelle: Energie- und CO2-Bilanz  Berlin und Brandenburg 2020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FEA38520-B004-02DD-EEA9-B476030528F4}"/>
              </a:ext>
            </a:extLst>
          </p:cNvPr>
          <p:cNvSpPr txBox="1"/>
          <p:nvPr/>
        </p:nvSpPr>
        <p:spPr>
          <a:xfrm>
            <a:off x="478367" y="2381869"/>
            <a:ext cx="11432600" cy="1269660"/>
          </a:xfrm>
          <a:prstGeom prst="rect">
            <a:avLst/>
          </a:prstGeom>
          <a:solidFill>
            <a:schemeClr val="bg1">
              <a:alpha val="76000"/>
            </a:schemeClr>
          </a:solidFill>
        </p:spPr>
        <p:txBody>
          <a:bodyPr wrap="none" lIns="36000" tIns="36000" rIns="36000" bIns="36000" rtlCol="0" anchor="ctr">
            <a:noAutofit/>
          </a:bodyPr>
          <a:lstStyle/>
          <a:p>
            <a:pPr algn="ctr"/>
            <a:r>
              <a:rPr lang="de-DE" sz="2000" b="1" dirty="0">
                <a:ln w="0"/>
                <a:solidFill>
                  <a:schemeClr val="tx2"/>
                </a:solidFill>
              </a:rPr>
              <a:t>Erneuerbare Energien decken weniger als 10% des Berliner Primärenergieverbrauchs</a:t>
            </a:r>
          </a:p>
        </p:txBody>
      </p:sp>
    </p:spTree>
    <p:extLst>
      <p:ext uri="{BB962C8B-B14F-4D97-AF65-F5344CB8AC3E}">
        <p14:creationId xmlns:p14="http://schemas.microsoft.com/office/powerpoint/2010/main" val="37219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hink-cell data - do not delete" hidden="1">
            <a:extLst>
              <a:ext uri="{FF2B5EF4-FFF2-40B4-BE49-F238E27FC236}">
                <a16:creationId xmlns:a16="http://schemas.microsoft.com/office/drawing/2014/main" id="{2EF9A82B-0DAB-30B5-8E2F-2D6343586BD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28490636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6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EF9A82B-0DAB-30B5-8E2F-2D6343586BD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89BBC275-9123-3074-2EAD-0967BCCDB4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7" y="432000"/>
            <a:ext cx="11232000" cy="804944"/>
          </a:xfrm>
        </p:spPr>
        <p:txBody>
          <a:bodyPr vert="horz"/>
          <a:lstStyle/>
          <a:p>
            <a:r>
              <a:rPr lang="de-DE">
                <a:latin typeface="Open Sans Semibold"/>
                <a:ea typeface="Open Sans Semibold"/>
                <a:cs typeface="Open Sans Semibold"/>
              </a:rPr>
              <a:t>Berlin soll 2040 Klimaneutral sein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1A9BC93C-4BFE-3B56-79D4-E8FD0CF729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6779A63-91C8-CBDF-CF88-A97DC311B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3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A6A67ADD-057B-3A50-C314-F42DE23EFA9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/>
              <a:t>Die Energiewende ist kein Selbstläufer </a:t>
            </a:r>
          </a:p>
        </p:txBody>
      </p: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3BA5528E-53F1-ACC5-5267-679A23397958}"/>
              </a:ext>
            </a:extLst>
          </p:cNvPr>
          <p:cNvGrpSpPr/>
          <p:nvPr/>
        </p:nvGrpSpPr>
        <p:grpSpPr>
          <a:xfrm>
            <a:off x="836492" y="2422567"/>
            <a:ext cx="1909444" cy="1914901"/>
            <a:chOff x="700731" y="2422567"/>
            <a:chExt cx="1909444" cy="1914901"/>
          </a:xfrm>
        </p:grpSpPr>
        <p:sp>
          <p:nvSpPr>
            <p:cNvPr id="9" name="Rechteck 8">
              <a:extLst>
                <a:ext uri="{FF2B5EF4-FFF2-40B4-BE49-F238E27FC236}">
                  <a16:creationId xmlns:a16="http://schemas.microsoft.com/office/drawing/2014/main" id="{1E3061A0-6CB4-ADA8-453F-51C0D3643346}"/>
                </a:ext>
              </a:extLst>
            </p:cNvPr>
            <p:cNvSpPr/>
            <p:nvPr/>
          </p:nvSpPr>
          <p:spPr>
            <a:xfrm>
              <a:off x="700731" y="2422567"/>
              <a:ext cx="1909444" cy="1914901"/>
            </a:xfrm>
            <a:prstGeom prst="rect">
              <a:avLst/>
            </a:prstGeom>
            <a:solidFill>
              <a:schemeClr val="tx2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400" b="1" dirty="0">
                  <a:solidFill>
                    <a:schemeClr val="bg1"/>
                  </a:solidFill>
                </a:rPr>
                <a:t>CO</a:t>
              </a:r>
              <a:r>
                <a:rPr lang="de-DE" sz="1400" b="1" baseline="-25000" dirty="0">
                  <a:solidFill>
                    <a:schemeClr val="bg1"/>
                  </a:solidFill>
                </a:rPr>
                <a:t>2</a:t>
              </a:r>
              <a:r>
                <a:rPr lang="de-DE" sz="1400" b="1" dirty="0">
                  <a:solidFill>
                    <a:schemeClr val="bg1"/>
                  </a:solidFill>
                </a:rPr>
                <a:t>-Bilanz Wärmemarkt Berlin</a:t>
              </a:r>
            </a:p>
          </p:txBody>
        </p:sp>
        <p:sp>
          <p:nvSpPr>
            <p:cNvPr id="10" name="Rechteck 9">
              <a:extLst>
                <a:ext uri="{FF2B5EF4-FFF2-40B4-BE49-F238E27FC236}">
                  <a16:creationId xmlns:a16="http://schemas.microsoft.com/office/drawing/2014/main" id="{7E8AA898-E0E3-72E1-D590-7F2C956D42A8}"/>
                </a:ext>
              </a:extLst>
            </p:cNvPr>
            <p:cNvSpPr/>
            <p:nvPr/>
          </p:nvSpPr>
          <p:spPr>
            <a:xfrm>
              <a:off x="801177" y="2949234"/>
              <a:ext cx="1717070" cy="518503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b="1">
                  <a:solidFill>
                    <a:schemeClr val="tx1"/>
                  </a:solidFill>
                </a:rPr>
                <a:t>&gt; 6 Mio. t</a:t>
              </a:r>
            </a:p>
            <a:p>
              <a:pPr algn="ctr"/>
              <a:r>
                <a:rPr lang="de-DE" sz="1400">
                  <a:solidFill>
                    <a:schemeClr val="tx1"/>
                  </a:solidFill>
                </a:rPr>
                <a:t>CO</a:t>
              </a:r>
              <a:r>
                <a:rPr lang="de-DE" sz="1400" baseline="-25000">
                  <a:solidFill>
                    <a:schemeClr val="tx1"/>
                  </a:solidFill>
                </a:rPr>
                <a:t>2</a:t>
              </a:r>
              <a:r>
                <a:rPr lang="de-DE" sz="1400">
                  <a:solidFill>
                    <a:schemeClr val="tx1"/>
                  </a:solidFill>
                </a:rPr>
                <a:t>e</a:t>
              </a:r>
            </a:p>
          </p:txBody>
        </p:sp>
        <p:sp>
          <p:nvSpPr>
            <p:cNvPr id="11" name="Rechteck 10">
              <a:extLst>
                <a:ext uri="{FF2B5EF4-FFF2-40B4-BE49-F238E27FC236}">
                  <a16:creationId xmlns:a16="http://schemas.microsoft.com/office/drawing/2014/main" id="{B239C225-6AB8-2D37-F77D-C97E88D6F65B}"/>
                </a:ext>
              </a:extLst>
            </p:cNvPr>
            <p:cNvSpPr/>
            <p:nvPr/>
          </p:nvSpPr>
          <p:spPr>
            <a:xfrm>
              <a:off x="796918" y="3565995"/>
              <a:ext cx="1717070" cy="67357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1600" b="1">
                  <a:solidFill>
                    <a:schemeClr val="tx1"/>
                  </a:solidFill>
                </a:rPr>
                <a:t> &gt; 40 %</a:t>
              </a:r>
              <a:r>
                <a:rPr lang="de-DE" sz="1600">
                  <a:solidFill>
                    <a:schemeClr val="tx1"/>
                  </a:solidFill>
                </a:rPr>
                <a:t> </a:t>
              </a:r>
              <a:br>
                <a:rPr lang="de-DE" sz="1400">
                  <a:solidFill>
                    <a:schemeClr val="tx1"/>
                  </a:solidFill>
                </a:rPr>
              </a:br>
              <a:r>
                <a:rPr lang="de-DE" sz="1400">
                  <a:solidFill>
                    <a:schemeClr val="tx1"/>
                  </a:solidFill>
                </a:rPr>
                <a:t>der Gesamt-emissionen Berlins</a:t>
              </a:r>
            </a:p>
          </p:txBody>
        </p:sp>
      </p:grpSp>
      <p:pic>
        <p:nvPicPr>
          <p:cNvPr id="15" name="Grafik 14" descr="Geschäftswachstum mit einfarbiger Füllung">
            <a:extLst>
              <a:ext uri="{FF2B5EF4-FFF2-40B4-BE49-F238E27FC236}">
                <a16:creationId xmlns:a16="http://schemas.microsoft.com/office/drawing/2014/main" id="{496CC8FA-64E9-FF6C-696D-8B565F401F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553082" y="3286833"/>
            <a:ext cx="1194214" cy="1194214"/>
          </a:xfrm>
          <a:prstGeom prst="rect">
            <a:avLst/>
          </a:prstGeom>
        </p:spPr>
      </p:pic>
      <p:pic>
        <p:nvPicPr>
          <p:cNvPr id="17" name="Grafik 16" descr="Balkendiagramm mit Aufwärtstrend Silhouette">
            <a:extLst>
              <a:ext uri="{FF2B5EF4-FFF2-40B4-BE49-F238E27FC236}">
                <a16:creationId xmlns:a16="http://schemas.microsoft.com/office/drawing/2014/main" id="{71696417-02DC-DCD9-C2F0-5B7114581F5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265080" y="2212676"/>
            <a:ext cx="1365602" cy="1365602"/>
          </a:xfrm>
          <a:prstGeom prst="rect">
            <a:avLst/>
          </a:prstGeom>
        </p:spPr>
      </p:pic>
      <p:cxnSp>
        <p:nvCxnSpPr>
          <p:cNvPr id="19" name="Gerader Verbinder 18">
            <a:extLst>
              <a:ext uri="{FF2B5EF4-FFF2-40B4-BE49-F238E27FC236}">
                <a16:creationId xmlns:a16="http://schemas.microsoft.com/office/drawing/2014/main" id="{94DBEC76-D5DF-D82F-5152-904177383CA4}"/>
              </a:ext>
            </a:extLst>
          </p:cNvPr>
          <p:cNvCxnSpPr>
            <a:cxnSpLocks/>
          </p:cNvCxnSpPr>
          <p:nvPr/>
        </p:nvCxnSpPr>
        <p:spPr>
          <a:xfrm>
            <a:off x="3226142" y="2422567"/>
            <a:ext cx="0" cy="2974664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632AFFF3-90A7-8FB8-6347-7EC6389B008E}"/>
              </a:ext>
            </a:extLst>
          </p:cNvPr>
          <p:cNvGrpSpPr/>
          <p:nvPr/>
        </p:nvGrpSpPr>
        <p:grpSpPr>
          <a:xfrm>
            <a:off x="3761834" y="2422567"/>
            <a:ext cx="1798471" cy="1914901"/>
            <a:chOff x="3294033" y="1657910"/>
            <a:chExt cx="2418257" cy="2574811"/>
          </a:xfrm>
        </p:grpSpPr>
        <p:pic>
          <p:nvPicPr>
            <p:cNvPr id="28" name="Grafik 27">
              <a:extLst>
                <a:ext uri="{FF2B5EF4-FFF2-40B4-BE49-F238E27FC236}">
                  <a16:creationId xmlns:a16="http://schemas.microsoft.com/office/drawing/2014/main" id="{6DB93160-BA49-FC94-CE4B-5A4290309B5F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 flipH="1">
              <a:off x="4910181" y="1657910"/>
              <a:ext cx="289207" cy="2573283"/>
            </a:xfrm>
            <a:prstGeom prst="rect">
              <a:avLst/>
            </a:prstGeom>
          </p:spPr>
        </p:pic>
        <p:pic>
          <p:nvPicPr>
            <p:cNvPr id="22" name="Grafik 21">
              <a:extLst>
                <a:ext uri="{FF2B5EF4-FFF2-40B4-BE49-F238E27FC236}">
                  <a16:creationId xmlns:a16="http://schemas.microsoft.com/office/drawing/2014/main" id="{9227E396-1882-C226-1946-176DF906F36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 flipH="1">
              <a:off x="4132610" y="3085566"/>
              <a:ext cx="694813" cy="1145628"/>
            </a:xfrm>
            <a:prstGeom prst="rect">
              <a:avLst/>
            </a:prstGeom>
          </p:spPr>
        </p:pic>
        <p:pic>
          <p:nvPicPr>
            <p:cNvPr id="24" name="Grafik 23">
              <a:extLst>
                <a:ext uri="{FF2B5EF4-FFF2-40B4-BE49-F238E27FC236}">
                  <a16:creationId xmlns:a16="http://schemas.microsoft.com/office/drawing/2014/main" id="{84E7D5D0-AAEC-5D78-B0A1-F156971ADD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3294033" y="3564614"/>
              <a:ext cx="845754" cy="668107"/>
            </a:xfrm>
            <a:prstGeom prst="rect">
              <a:avLst/>
            </a:prstGeom>
          </p:spPr>
        </p:pic>
        <p:pic>
          <p:nvPicPr>
            <p:cNvPr id="26" name="Grafik 25">
              <a:extLst>
                <a:ext uri="{FF2B5EF4-FFF2-40B4-BE49-F238E27FC236}">
                  <a16:creationId xmlns:a16="http://schemas.microsoft.com/office/drawing/2014/main" id="{19C5219F-D98B-3C6C-CA93-62B23B8B3B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4803070" y="3527955"/>
              <a:ext cx="909220" cy="703081"/>
            </a:xfrm>
            <a:prstGeom prst="rect">
              <a:avLst/>
            </a:prstGeom>
          </p:spPr>
        </p:pic>
      </p:grpSp>
      <p:sp>
        <p:nvSpPr>
          <p:cNvPr id="1029" name="Rechteck 1028">
            <a:extLst>
              <a:ext uri="{FF2B5EF4-FFF2-40B4-BE49-F238E27FC236}">
                <a16:creationId xmlns:a16="http://schemas.microsoft.com/office/drawing/2014/main" id="{E28D9B5F-4400-3E87-CA3B-5AD58DA8CC2A}"/>
              </a:ext>
            </a:extLst>
          </p:cNvPr>
          <p:cNvSpPr/>
          <p:nvPr/>
        </p:nvSpPr>
        <p:spPr>
          <a:xfrm>
            <a:off x="479997" y="4695238"/>
            <a:ext cx="2622435" cy="70199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Wärmemarkt: Überdurchschnittlich hohe CO</a:t>
            </a:r>
            <a:r>
              <a:rPr lang="de-DE" sz="1400" baseline="-25000" dirty="0">
                <a:solidFill>
                  <a:schemeClr val="tx1"/>
                </a:solidFill>
              </a:rPr>
              <a:t>2</a:t>
            </a:r>
            <a:r>
              <a:rPr lang="de-DE" sz="1400" dirty="0">
                <a:solidFill>
                  <a:schemeClr val="tx1"/>
                </a:solidFill>
              </a:rPr>
              <a:t>-Emissionen</a:t>
            </a:r>
          </a:p>
        </p:txBody>
      </p:sp>
      <p:sp>
        <p:nvSpPr>
          <p:cNvPr id="1030" name="Rechteck 1029">
            <a:extLst>
              <a:ext uri="{FF2B5EF4-FFF2-40B4-BE49-F238E27FC236}">
                <a16:creationId xmlns:a16="http://schemas.microsoft.com/office/drawing/2014/main" id="{FD4E8C84-A9F7-2876-FF32-A3CC5B5D1723}"/>
              </a:ext>
            </a:extLst>
          </p:cNvPr>
          <p:cNvSpPr/>
          <p:nvPr/>
        </p:nvSpPr>
        <p:spPr>
          <a:xfrm>
            <a:off x="6219707" y="4695238"/>
            <a:ext cx="2622435" cy="70199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>
                <a:solidFill>
                  <a:schemeClr val="tx1"/>
                </a:solidFill>
              </a:rPr>
              <a:t>Druck auf Energiepreise und CO</a:t>
            </a:r>
            <a:r>
              <a:rPr lang="de-DE" sz="1400" baseline="-25000">
                <a:solidFill>
                  <a:schemeClr val="tx1"/>
                </a:solidFill>
              </a:rPr>
              <a:t>2</a:t>
            </a:r>
            <a:r>
              <a:rPr lang="de-DE" sz="1400">
                <a:solidFill>
                  <a:schemeClr val="tx1"/>
                </a:solidFill>
              </a:rPr>
              <a:t>-Ziele durch Inflation und Bevölkerungswachstum  </a:t>
            </a:r>
          </a:p>
        </p:txBody>
      </p:sp>
      <p:sp>
        <p:nvSpPr>
          <p:cNvPr id="1031" name="Rechteck 1030">
            <a:extLst>
              <a:ext uri="{FF2B5EF4-FFF2-40B4-BE49-F238E27FC236}">
                <a16:creationId xmlns:a16="http://schemas.microsoft.com/office/drawing/2014/main" id="{1DF22D0F-D67A-E6DD-79DA-C1630E4075D4}"/>
              </a:ext>
            </a:extLst>
          </p:cNvPr>
          <p:cNvSpPr/>
          <p:nvPr/>
        </p:nvSpPr>
        <p:spPr>
          <a:xfrm>
            <a:off x="3349852" y="4695238"/>
            <a:ext cx="2622435" cy="70199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Mehrheit der 360.000 Bestandsgebäude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sind älter als 40 Jahre</a:t>
            </a:r>
          </a:p>
        </p:txBody>
      </p:sp>
      <p:sp>
        <p:nvSpPr>
          <p:cNvPr id="1032" name="Rechteck 1031">
            <a:extLst>
              <a:ext uri="{FF2B5EF4-FFF2-40B4-BE49-F238E27FC236}">
                <a16:creationId xmlns:a16="http://schemas.microsoft.com/office/drawing/2014/main" id="{BF4BA05C-28D6-AB96-9ECB-84B99502F67A}"/>
              </a:ext>
            </a:extLst>
          </p:cNvPr>
          <p:cNvSpPr/>
          <p:nvPr/>
        </p:nvSpPr>
        <p:spPr>
          <a:xfrm>
            <a:off x="9089562" y="4695238"/>
            <a:ext cx="2622435" cy="701993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400" dirty="0">
                <a:solidFill>
                  <a:schemeClr val="tx1"/>
                </a:solidFill>
              </a:rPr>
              <a:t>Berlin ist eine Energiesenke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mit begrenztem </a:t>
            </a:r>
            <a:br>
              <a:rPr lang="de-DE" sz="1400" dirty="0">
                <a:solidFill>
                  <a:schemeClr val="tx1"/>
                </a:solidFill>
              </a:rPr>
            </a:br>
            <a:r>
              <a:rPr lang="de-DE" sz="1400" dirty="0">
                <a:solidFill>
                  <a:schemeClr val="tx1"/>
                </a:solidFill>
              </a:rPr>
              <a:t>EE-Potential in der Stadt </a:t>
            </a:r>
          </a:p>
        </p:txBody>
      </p:sp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CEF3DC22-67E3-349F-97CB-27E5642E50CB}"/>
              </a:ext>
            </a:extLst>
          </p:cNvPr>
          <p:cNvGrpSpPr/>
          <p:nvPr/>
        </p:nvGrpSpPr>
        <p:grpSpPr>
          <a:xfrm>
            <a:off x="9229951" y="2398641"/>
            <a:ext cx="2508498" cy="1695744"/>
            <a:chOff x="9343557" y="2306772"/>
            <a:chExt cx="2605754" cy="1761489"/>
          </a:xfrm>
        </p:grpSpPr>
        <p:pic>
          <p:nvPicPr>
            <p:cNvPr id="1033" name="Picture 4">
              <a:extLst>
                <a:ext uri="{FF2B5EF4-FFF2-40B4-BE49-F238E27FC236}">
                  <a16:creationId xmlns:a16="http://schemas.microsoft.com/office/drawing/2014/main" id="{ABA12DD8-77D2-B204-DF70-1D6A8FA005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34496" y="2638582"/>
              <a:ext cx="1736639" cy="14296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5" name="Grafik 1024">
              <a:extLst>
                <a:ext uri="{FF2B5EF4-FFF2-40B4-BE49-F238E27FC236}">
                  <a16:creationId xmlns:a16="http://schemas.microsoft.com/office/drawing/2014/main" id="{B86917AD-C5BC-26A6-BBC3-2CB623E365FF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9508168" y="2306772"/>
              <a:ext cx="305255" cy="496587"/>
            </a:xfrm>
            <a:prstGeom prst="rect">
              <a:avLst/>
            </a:prstGeom>
          </p:spPr>
        </p:pic>
        <p:pic>
          <p:nvPicPr>
            <p:cNvPr id="1027" name="Grafik 1026">
              <a:extLst>
                <a:ext uri="{FF2B5EF4-FFF2-40B4-BE49-F238E27FC236}">
                  <a16:creationId xmlns:a16="http://schemas.microsoft.com/office/drawing/2014/main" id="{6E6AB93A-1B29-152C-E2E0-6D3636A0360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11186672" y="2617562"/>
              <a:ext cx="305255" cy="496587"/>
            </a:xfrm>
            <a:prstGeom prst="rect">
              <a:avLst/>
            </a:prstGeom>
          </p:spPr>
        </p:pic>
        <p:pic>
          <p:nvPicPr>
            <p:cNvPr id="1028" name="Grafik 1027">
              <a:extLst>
                <a:ext uri="{FF2B5EF4-FFF2-40B4-BE49-F238E27FC236}">
                  <a16:creationId xmlns:a16="http://schemas.microsoft.com/office/drawing/2014/main" id="{5D8F126D-D149-B19B-A544-5BC137FAB6C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 flipH="1">
              <a:off x="9343557" y="3162496"/>
              <a:ext cx="305255" cy="496587"/>
            </a:xfrm>
            <a:prstGeom prst="rect">
              <a:avLst/>
            </a:prstGeom>
          </p:spPr>
        </p:pic>
        <p:pic>
          <p:nvPicPr>
            <p:cNvPr id="1035" name="Grafik 1034">
              <a:extLst>
                <a:ext uri="{FF2B5EF4-FFF2-40B4-BE49-F238E27FC236}">
                  <a16:creationId xmlns:a16="http://schemas.microsoft.com/office/drawing/2014/main" id="{179364F4-391F-B6B2-1BD5-F646279D1127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1545540" y="3685411"/>
              <a:ext cx="403771" cy="187010"/>
            </a:xfrm>
            <a:prstGeom prst="rect">
              <a:avLst/>
            </a:prstGeom>
          </p:spPr>
        </p:pic>
      </p:grp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DB1012B-3B2F-0F18-988A-2C3A69E23D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cxnSp>
        <p:nvCxnSpPr>
          <p:cNvPr id="21" name="Gerader Verbinder 20">
            <a:extLst>
              <a:ext uri="{FF2B5EF4-FFF2-40B4-BE49-F238E27FC236}">
                <a16:creationId xmlns:a16="http://schemas.microsoft.com/office/drawing/2014/main" id="{75A49DF1-54D0-10C1-CF39-B88E5DABC04E}"/>
              </a:ext>
            </a:extLst>
          </p:cNvPr>
          <p:cNvCxnSpPr>
            <a:cxnSpLocks/>
          </p:cNvCxnSpPr>
          <p:nvPr/>
        </p:nvCxnSpPr>
        <p:spPr>
          <a:xfrm>
            <a:off x="6095997" y="2422567"/>
            <a:ext cx="0" cy="2974664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r Verbinder 22">
            <a:extLst>
              <a:ext uri="{FF2B5EF4-FFF2-40B4-BE49-F238E27FC236}">
                <a16:creationId xmlns:a16="http://schemas.microsoft.com/office/drawing/2014/main" id="{B5BAC789-E219-3BB3-B807-C98E938922D5}"/>
              </a:ext>
            </a:extLst>
          </p:cNvPr>
          <p:cNvCxnSpPr>
            <a:cxnSpLocks/>
          </p:cNvCxnSpPr>
          <p:nvPr/>
        </p:nvCxnSpPr>
        <p:spPr>
          <a:xfrm>
            <a:off x="8965852" y="2422567"/>
            <a:ext cx="0" cy="2974664"/>
          </a:xfrm>
          <a:prstGeom prst="line">
            <a:avLst/>
          </a:prstGeom>
          <a:ln w="12700" cmpd="sng">
            <a:solidFill>
              <a:schemeClr val="accent3"/>
            </a:solidFill>
            <a:prstDash val="dash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163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83BA25-EA95-73B5-39EC-727A4C8F5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Die Transformation wird gelingen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9EBCBDC-1D96-312D-CD97-12DCA6C97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F34ED9B-A7AE-9A4F-1688-13508F9F0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57A68010-7B7C-9E06-0F10-C01135BC3FE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80000" y="1345328"/>
            <a:ext cx="11233633" cy="339915"/>
          </a:xfrm>
        </p:spPr>
        <p:txBody>
          <a:bodyPr/>
          <a:lstStyle/>
          <a:p>
            <a:r>
              <a:rPr lang="de-DE"/>
              <a:t>… wenn die vorhandenen Potenziale ausgeschöpft werden </a:t>
            </a:r>
          </a:p>
        </p:txBody>
      </p:sp>
      <p:sp>
        <p:nvSpPr>
          <p:cNvPr id="12" name="Foliennummernplatzhalter 4">
            <a:extLst>
              <a:ext uri="{FF2B5EF4-FFF2-40B4-BE49-F238E27FC236}">
                <a16:creationId xmlns:a16="http://schemas.microsoft.com/office/drawing/2014/main" id="{44535AE3-4F27-11C3-6F55-06384612BB74}"/>
              </a:ext>
            </a:extLst>
          </p:cNvPr>
          <p:cNvSpPr txBox="1">
            <a:spLocks/>
          </p:cNvSpPr>
          <p:nvPr/>
        </p:nvSpPr>
        <p:spPr>
          <a:xfrm>
            <a:off x="11313325" y="6300000"/>
            <a:ext cx="400308" cy="144000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noAutofit/>
          </a:bodyPr>
          <a:lstStyle>
            <a:defPPr>
              <a:defRPr lang="de-DE"/>
            </a:defPPr>
            <a:lvl1pPr marL="0" algn="r" defTabSz="457200" rtl="0" eaLnBrk="1" latinLnBrk="0" hangingPunct="1">
              <a:defRPr sz="800" kern="120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063A5F3-860A-904E-BD96-6E83597F8AA9}" type="slidenum">
              <a:rPr lang="de-DE" smtClean="0"/>
              <a:pPr/>
              <a:t>4</a:t>
            </a:fld>
            <a:endParaRPr lang="de-DE"/>
          </a:p>
        </p:txBody>
      </p:sp>
      <p:sp>
        <p:nvSpPr>
          <p:cNvPr id="16" name="Teilkreis 15">
            <a:extLst>
              <a:ext uri="{FF2B5EF4-FFF2-40B4-BE49-F238E27FC236}">
                <a16:creationId xmlns:a16="http://schemas.microsoft.com/office/drawing/2014/main" id="{42DC8A1E-D0A5-C553-7E84-03DD046BB17B}"/>
              </a:ext>
            </a:extLst>
          </p:cNvPr>
          <p:cNvSpPr/>
          <p:nvPr/>
        </p:nvSpPr>
        <p:spPr>
          <a:xfrm flipH="1">
            <a:off x="-956468" y="2080786"/>
            <a:ext cx="3715028" cy="3715028"/>
          </a:xfrm>
          <a:prstGeom prst="pie">
            <a:avLst>
              <a:gd name="adj1" fmla="val 5394036"/>
              <a:gd name="adj2" fmla="val 16200000"/>
            </a:avLst>
          </a:prstGeom>
          <a:gradFill>
            <a:gsLst>
              <a:gs pos="9000">
                <a:schemeClr val="bg1"/>
              </a:gs>
              <a:gs pos="92000">
                <a:schemeClr val="bg1">
                  <a:lumMod val="95000"/>
                </a:schemeClr>
              </a:gs>
            </a:gsLst>
            <a:lin ang="10800000" scaled="1"/>
          </a:gradFill>
          <a:ln w="25400">
            <a:gradFill flip="none" rotWithShape="1">
              <a:gsLst>
                <a:gs pos="9000">
                  <a:schemeClr val="bg1"/>
                </a:gs>
                <a:gs pos="92000">
                  <a:schemeClr val="bg1">
                    <a:lumMod val="65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400" err="1">
              <a:solidFill>
                <a:schemeClr val="tx1"/>
              </a:solidFill>
            </a:endParaRPr>
          </a:p>
        </p:txBody>
      </p:sp>
      <p:sp>
        <p:nvSpPr>
          <p:cNvPr id="18" name="Ellipse 17">
            <a:extLst>
              <a:ext uri="{FF2B5EF4-FFF2-40B4-BE49-F238E27FC236}">
                <a16:creationId xmlns:a16="http://schemas.microsoft.com/office/drawing/2014/main" id="{9C656434-309F-5F14-9221-8C996FC2A2C3}"/>
              </a:ext>
            </a:extLst>
          </p:cNvPr>
          <p:cNvSpPr/>
          <p:nvPr/>
        </p:nvSpPr>
        <p:spPr>
          <a:xfrm>
            <a:off x="2199476" y="3493785"/>
            <a:ext cx="787337" cy="787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940DEB39-6976-5C02-8F2F-D922AC456848}"/>
              </a:ext>
            </a:extLst>
          </p:cNvPr>
          <p:cNvSpPr/>
          <p:nvPr/>
        </p:nvSpPr>
        <p:spPr>
          <a:xfrm>
            <a:off x="1609839" y="2188205"/>
            <a:ext cx="787337" cy="787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D838702A-7A25-A6D0-B7D3-374F17D8C3ED}"/>
              </a:ext>
            </a:extLst>
          </p:cNvPr>
          <p:cNvSpPr/>
          <p:nvPr/>
        </p:nvSpPr>
        <p:spPr>
          <a:xfrm>
            <a:off x="1609840" y="4799364"/>
            <a:ext cx="767069" cy="78733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0BE60BA0-E6D9-5C07-702F-E3941BC8B271}"/>
              </a:ext>
            </a:extLst>
          </p:cNvPr>
          <p:cNvSpPr/>
          <p:nvPr/>
        </p:nvSpPr>
        <p:spPr>
          <a:xfrm>
            <a:off x="633601" y="2362924"/>
            <a:ext cx="1348319" cy="5222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Öl</a:t>
            </a:r>
          </a:p>
        </p:txBody>
      </p:sp>
      <p:sp>
        <p:nvSpPr>
          <p:cNvPr id="22" name="Teilkreis 21">
            <a:extLst>
              <a:ext uri="{FF2B5EF4-FFF2-40B4-BE49-F238E27FC236}">
                <a16:creationId xmlns:a16="http://schemas.microsoft.com/office/drawing/2014/main" id="{968699E6-0DAF-9448-2077-C7AE8E74372F}"/>
              </a:ext>
            </a:extLst>
          </p:cNvPr>
          <p:cNvSpPr/>
          <p:nvPr/>
        </p:nvSpPr>
        <p:spPr>
          <a:xfrm>
            <a:off x="8828558" y="2065369"/>
            <a:ext cx="3715028" cy="3715028"/>
          </a:xfrm>
          <a:prstGeom prst="pie">
            <a:avLst>
              <a:gd name="adj1" fmla="val 5394036"/>
              <a:gd name="adj2" fmla="val 16200000"/>
            </a:avLst>
          </a:prstGeom>
          <a:gradFill>
            <a:gsLst>
              <a:gs pos="9000">
                <a:schemeClr val="bg1"/>
              </a:gs>
              <a:gs pos="92000">
                <a:srgbClr val="D0E0C7"/>
              </a:gs>
            </a:gsLst>
            <a:lin ang="10800000" scaled="1"/>
          </a:gradFill>
          <a:ln w="25400">
            <a:gradFill flip="none" rotWithShape="1">
              <a:gsLst>
                <a:gs pos="9000">
                  <a:schemeClr val="bg1"/>
                </a:gs>
                <a:gs pos="92000">
                  <a:schemeClr val="accent1">
                    <a:lumMod val="75000"/>
                  </a:schemeClr>
                </a:gs>
              </a:gsLst>
              <a:lin ang="10800000" scaled="1"/>
              <a:tileRect/>
            </a:gra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pic>
        <p:nvPicPr>
          <p:cNvPr id="27" name="Picture 2" descr="oil Icon 1170187">
            <a:extLst>
              <a:ext uri="{FF2B5EF4-FFF2-40B4-BE49-F238E27FC236}">
                <a16:creationId xmlns:a16="http://schemas.microsoft.com/office/drawing/2014/main" id="{1695E2F2-6037-C4E0-5CEE-7CD41E21F1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327" y="2253762"/>
            <a:ext cx="656225" cy="65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4" descr="coal Icon 1175487">
            <a:extLst>
              <a:ext uri="{FF2B5EF4-FFF2-40B4-BE49-F238E27FC236}">
                <a16:creationId xmlns:a16="http://schemas.microsoft.com/office/drawing/2014/main" id="{0231F99A-F286-9F09-3FE3-78793A44AF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176" y="3557255"/>
            <a:ext cx="681936" cy="681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gas natural Icon 2266808">
            <a:extLst>
              <a:ext uri="{FF2B5EF4-FFF2-40B4-BE49-F238E27FC236}">
                <a16:creationId xmlns:a16="http://schemas.microsoft.com/office/drawing/2014/main" id="{D80D26F8-1BBE-681F-979E-9A1964E71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6525" y="4906183"/>
            <a:ext cx="573697" cy="573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5D23264-CA5C-E80F-E6D9-D3C4E0B05D42}"/>
              </a:ext>
            </a:extLst>
          </p:cNvPr>
          <p:cNvGrpSpPr/>
          <p:nvPr/>
        </p:nvGrpSpPr>
        <p:grpSpPr>
          <a:xfrm>
            <a:off x="8646962" y="2888706"/>
            <a:ext cx="787337" cy="787337"/>
            <a:chOff x="8646962" y="2888706"/>
            <a:chExt cx="787337" cy="787337"/>
          </a:xfrm>
        </p:grpSpPr>
        <p:sp>
          <p:nvSpPr>
            <p:cNvPr id="23" name="Ellipse 22">
              <a:extLst>
                <a:ext uri="{FF2B5EF4-FFF2-40B4-BE49-F238E27FC236}">
                  <a16:creationId xmlns:a16="http://schemas.microsoft.com/office/drawing/2014/main" id="{9BD90F46-A438-BFA6-90E6-407AC7FC244E}"/>
                </a:ext>
              </a:extLst>
            </p:cNvPr>
            <p:cNvSpPr/>
            <p:nvPr/>
          </p:nvSpPr>
          <p:spPr>
            <a:xfrm flipH="1">
              <a:off x="8646962" y="2888706"/>
              <a:ext cx="787337" cy="7873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err="1">
                <a:solidFill>
                  <a:schemeClr val="tx1"/>
                </a:solidFill>
              </a:endParaRPr>
            </a:p>
          </p:txBody>
        </p:sp>
        <p:pic>
          <p:nvPicPr>
            <p:cNvPr id="30" name="Picture 8" descr="pv Icon 3365126">
              <a:extLst>
                <a:ext uri="{FF2B5EF4-FFF2-40B4-BE49-F238E27FC236}">
                  <a16:creationId xmlns:a16="http://schemas.microsoft.com/office/drawing/2014/main" id="{85EB340C-73DA-CB56-885C-310E56D4259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885" y="3011342"/>
              <a:ext cx="550955" cy="550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466CB702-70D6-DD15-7D1B-89894E8EAE3F}"/>
              </a:ext>
            </a:extLst>
          </p:cNvPr>
          <p:cNvGrpSpPr/>
          <p:nvPr/>
        </p:nvGrpSpPr>
        <p:grpSpPr>
          <a:xfrm>
            <a:off x="8646962" y="4090635"/>
            <a:ext cx="787337" cy="787337"/>
            <a:chOff x="9169748" y="4090635"/>
            <a:chExt cx="787337" cy="787337"/>
          </a:xfrm>
        </p:grpSpPr>
        <p:sp>
          <p:nvSpPr>
            <p:cNvPr id="25" name="Ellipse 24">
              <a:extLst>
                <a:ext uri="{FF2B5EF4-FFF2-40B4-BE49-F238E27FC236}">
                  <a16:creationId xmlns:a16="http://schemas.microsoft.com/office/drawing/2014/main" id="{73C24026-7EB1-5F29-E880-FB1FC9B99DE5}"/>
                </a:ext>
              </a:extLst>
            </p:cNvPr>
            <p:cNvSpPr/>
            <p:nvPr/>
          </p:nvSpPr>
          <p:spPr>
            <a:xfrm flipH="1">
              <a:off x="9169748" y="4090635"/>
              <a:ext cx="787337" cy="7873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err="1">
                <a:solidFill>
                  <a:schemeClr val="tx1"/>
                </a:solidFill>
              </a:endParaRPr>
            </a:p>
          </p:txBody>
        </p:sp>
        <p:pic>
          <p:nvPicPr>
            <p:cNvPr id="31" name="Picture 10">
              <a:extLst>
                <a:ext uri="{FF2B5EF4-FFF2-40B4-BE49-F238E27FC236}">
                  <a16:creationId xmlns:a16="http://schemas.microsoft.com/office/drawing/2014/main" id="{C6F8085D-3434-945F-49A8-67E021888E4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9306865" y="4227752"/>
              <a:ext cx="513102" cy="513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111FC94-C183-C360-51DB-CA2B3E59B8E0}"/>
              </a:ext>
            </a:extLst>
          </p:cNvPr>
          <p:cNvGrpSpPr/>
          <p:nvPr/>
        </p:nvGrpSpPr>
        <p:grpSpPr>
          <a:xfrm>
            <a:off x="9522094" y="5083967"/>
            <a:ext cx="767069" cy="787337"/>
            <a:chOff x="9522094" y="5083967"/>
            <a:chExt cx="767069" cy="787337"/>
          </a:xfrm>
        </p:grpSpPr>
        <p:sp>
          <p:nvSpPr>
            <p:cNvPr id="26" name="Ellipse 25">
              <a:extLst>
                <a:ext uri="{FF2B5EF4-FFF2-40B4-BE49-F238E27FC236}">
                  <a16:creationId xmlns:a16="http://schemas.microsoft.com/office/drawing/2014/main" id="{3AD78A46-CFB3-D6D8-B0B4-E647B89DA3C0}"/>
                </a:ext>
              </a:extLst>
            </p:cNvPr>
            <p:cNvSpPr/>
            <p:nvPr/>
          </p:nvSpPr>
          <p:spPr>
            <a:xfrm flipH="1">
              <a:off x="9522094" y="5083967"/>
              <a:ext cx="767069" cy="7873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err="1">
                <a:solidFill>
                  <a:schemeClr val="tx1"/>
                </a:solidFill>
              </a:endParaRPr>
            </a:p>
          </p:txBody>
        </p:sp>
        <p:pic>
          <p:nvPicPr>
            <p:cNvPr id="32" name="Picture 12" descr="data center Icon 3631067">
              <a:extLst>
                <a:ext uri="{FF2B5EF4-FFF2-40B4-BE49-F238E27FC236}">
                  <a16:creationId xmlns:a16="http://schemas.microsoft.com/office/drawing/2014/main" id="{725E9110-6823-FB2E-6244-E0A76074E8F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9404" y="5235471"/>
              <a:ext cx="508487" cy="50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DC79676-22E8-E12E-710C-E54A8CC7F820}"/>
              </a:ext>
            </a:extLst>
          </p:cNvPr>
          <p:cNvGrpSpPr/>
          <p:nvPr/>
        </p:nvGrpSpPr>
        <p:grpSpPr>
          <a:xfrm>
            <a:off x="9522094" y="1948332"/>
            <a:ext cx="787337" cy="787337"/>
            <a:chOff x="9522094" y="1948332"/>
            <a:chExt cx="787337" cy="787337"/>
          </a:xfrm>
        </p:grpSpPr>
        <p:sp>
          <p:nvSpPr>
            <p:cNvPr id="24" name="Ellipse 23">
              <a:extLst>
                <a:ext uri="{FF2B5EF4-FFF2-40B4-BE49-F238E27FC236}">
                  <a16:creationId xmlns:a16="http://schemas.microsoft.com/office/drawing/2014/main" id="{00590321-6EF6-3FAB-5D86-D0D2721B9C73}"/>
                </a:ext>
              </a:extLst>
            </p:cNvPr>
            <p:cNvSpPr/>
            <p:nvPr/>
          </p:nvSpPr>
          <p:spPr>
            <a:xfrm flipH="1">
              <a:off x="9522094" y="1948332"/>
              <a:ext cx="787337" cy="7873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err="1">
                <a:solidFill>
                  <a:schemeClr val="tx1"/>
                </a:solidFill>
              </a:endParaRPr>
            </a:p>
          </p:txBody>
        </p:sp>
        <p:pic>
          <p:nvPicPr>
            <p:cNvPr id="33" name="Picture 14" descr="heading 2 Icon 4921120">
              <a:extLst>
                <a:ext uri="{FF2B5EF4-FFF2-40B4-BE49-F238E27FC236}">
                  <a16:creationId xmlns:a16="http://schemas.microsoft.com/office/drawing/2014/main" id="{81384703-E33D-3D5B-195F-9C6B0D93179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8619" y="2091236"/>
              <a:ext cx="514286" cy="5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4" name="Rechteck 33">
            <a:extLst>
              <a:ext uri="{FF2B5EF4-FFF2-40B4-BE49-F238E27FC236}">
                <a16:creationId xmlns:a16="http://schemas.microsoft.com/office/drawing/2014/main" id="{1A0DCE72-482E-6C09-37F9-909E3FFE4DB4}"/>
              </a:ext>
            </a:extLst>
          </p:cNvPr>
          <p:cNvSpPr/>
          <p:nvPr/>
        </p:nvSpPr>
        <p:spPr>
          <a:xfrm>
            <a:off x="450950" y="3626308"/>
            <a:ext cx="1348319" cy="5222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r>
              <a:rPr lang="de-DE" sz="1200" b="1" i="1">
                <a:solidFill>
                  <a:schemeClr val="tx1">
                    <a:lumMod val="65000"/>
                    <a:lumOff val="35000"/>
                  </a:schemeClr>
                </a:solidFill>
              </a:rPr>
              <a:t>Kohle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5148A1C8-0794-88ED-B6B2-19FCFD89C591}"/>
              </a:ext>
            </a:extLst>
          </p:cNvPr>
          <p:cNvSpPr/>
          <p:nvPr/>
        </p:nvSpPr>
        <p:spPr>
          <a:xfrm>
            <a:off x="615681" y="4921500"/>
            <a:ext cx="1348319" cy="522291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Erdgas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57A6A648-C499-CE36-B074-4B201DC7296C}"/>
              </a:ext>
            </a:extLst>
          </p:cNvPr>
          <p:cNvSpPr/>
          <p:nvPr/>
        </p:nvSpPr>
        <p:spPr>
          <a:xfrm>
            <a:off x="9541450" y="3100458"/>
            <a:ext cx="1966353" cy="43232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b="1" i="1" dirty="0">
                <a:solidFill>
                  <a:schemeClr val="accent1"/>
                </a:solidFill>
              </a:rPr>
              <a:t>PV &amp; Wärmepumpe</a:t>
            </a:r>
            <a:endParaRPr lang="de-DE" sz="1200" b="1" i="1" dirty="0">
              <a:solidFill>
                <a:schemeClr val="accent1"/>
              </a:solidFill>
              <a:ea typeface="Open Sans"/>
              <a:cs typeface="Open Sans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4D1CF1C2-4FC7-023B-F8E1-FC880D92F5C0}"/>
              </a:ext>
            </a:extLst>
          </p:cNvPr>
          <p:cNvSpPr/>
          <p:nvPr/>
        </p:nvSpPr>
        <p:spPr>
          <a:xfrm>
            <a:off x="10319714" y="5261470"/>
            <a:ext cx="1356608" cy="43232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b="1" i="1" dirty="0">
                <a:solidFill>
                  <a:schemeClr val="accent1"/>
                </a:solidFill>
              </a:rPr>
              <a:t>Abwärme Rechenzentrum</a:t>
            </a:r>
          </a:p>
        </p:txBody>
      </p:sp>
      <p:sp>
        <p:nvSpPr>
          <p:cNvPr id="38" name="Rechteck 37">
            <a:extLst>
              <a:ext uri="{FF2B5EF4-FFF2-40B4-BE49-F238E27FC236}">
                <a16:creationId xmlns:a16="http://schemas.microsoft.com/office/drawing/2014/main" id="{6B7BE103-D75A-24D5-758B-F9A03821336E}"/>
              </a:ext>
            </a:extLst>
          </p:cNvPr>
          <p:cNvSpPr/>
          <p:nvPr/>
        </p:nvSpPr>
        <p:spPr>
          <a:xfrm>
            <a:off x="9541450" y="4227073"/>
            <a:ext cx="1356608" cy="43232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1200" b="1" i="1" dirty="0">
                <a:solidFill>
                  <a:schemeClr val="accent1"/>
                </a:solidFill>
              </a:rPr>
              <a:t>Geothermie </a:t>
            </a:r>
          </a:p>
        </p:txBody>
      </p:sp>
      <p:sp>
        <p:nvSpPr>
          <p:cNvPr id="39" name="Rechteck 38">
            <a:extLst>
              <a:ext uri="{FF2B5EF4-FFF2-40B4-BE49-F238E27FC236}">
                <a16:creationId xmlns:a16="http://schemas.microsoft.com/office/drawing/2014/main" id="{CFDA84D7-23D8-C209-4D52-BC0E9F95F31E}"/>
              </a:ext>
            </a:extLst>
          </p:cNvPr>
          <p:cNvSpPr/>
          <p:nvPr/>
        </p:nvSpPr>
        <p:spPr>
          <a:xfrm>
            <a:off x="10168762" y="2121525"/>
            <a:ext cx="1356608" cy="432329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200" b="1" i="1" dirty="0">
                <a:solidFill>
                  <a:schemeClr val="accent1"/>
                </a:solidFill>
              </a:rPr>
              <a:t>Wasserstoff</a:t>
            </a:r>
          </a:p>
        </p:txBody>
      </p:sp>
      <p:cxnSp>
        <p:nvCxnSpPr>
          <p:cNvPr id="40" name="Gerade Verbindung mit Pfeil 39">
            <a:extLst>
              <a:ext uri="{FF2B5EF4-FFF2-40B4-BE49-F238E27FC236}">
                <a16:creationId xmlns:a16="http://schemas.microsoft.com/office/drawing/2014/main" id="{6E2624B1-C54D-13F6-A5E2-E23C79A118B2}"/>
              </a:ext>
            </a:extLst>
          </p:cNvPr>
          <p:cNvCxnSpPr>
            <a:cxnSpLocks/>
          </p:cNvCxnSpPr>
          <p:nvPr/>
        </p:nvCxnSpPr>
        <p:spPr>
          <a:xfrm>
            <a:off x="4006292" y="3705995"/>
            <a:ext cx="3816424" cy="0"/>
          </a:xfrm>
          <a:prstGeom prst="straightConnector1">
            <a:avLst/>
          </a:prstGeom>
          <a:ln w="76200" cmpd="sng">
            <a:gradFill flip="none" rotWithShape="1">
              <a:gsLst>
                <a:gs pos="47600">
                  <a:schemeClr val="bg1">
                    <a:lumMod val="75000"/>
                  </a:schemeClr>
                </a:gs>
                <a:gs pos="0">
                  <a:schemeClr val="bg1"/>
                </a:gs>
                <a:gs pos="100000">
                  <a:schemeClr val="accent1">
                    <a:lumMod val="75000"/>
                  </a:schemeClr>
                </a:gs>
              </a:gsLst>
              <a:lin ang="0" scaled="1"/>
              <a:tileRect/>
            </a:gradFill>
            <a:miter lim="800000"/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hteck 40">
            <a:extLst>
              <a:ext uri="{FF2B5EF4-FFF2-40B4-BE49-F238E27FC236}">
                <a16:creationId xmlns:a16="http://schemas.microsoft.com/office/drawing/2014/main" id="{E7230FE0-789D-96FB-EE7D-D49E04C1FAE5}"/>
              </a:ext>
            </a:extLst>
          </p:cNvPr>
          <p:cNvSpPr/>
          <p:nvPr/>
        </p:nvSpPr>
        <p:spPr>
          <a:xfrm>
            <a:off x="4025083" y="3184643"/>
            <a:ext cx="4510526" cy="339916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b="1">
              <a:solidFill>
                <a:schemeClr val="tx2"/>
              </a:solidFill>
            </a:endParaRPr>
          </a:p>
        </p:txBody>
      </p:sp>
      <p:sp>
        <p:nvSpPr>
          <p:cNvPr id="44" name="Rechteck: abgerundete Ecken 43">
            <a:extLst>
              <a:ext uri="{FF2B5EF4-FFF2-40B4-BE49-F238E27FC236}">
                <a16:creationId xmlns:a16="http://schemas.microsoft.com/office/drawing/2014/main" id="{AFBD675C-B81E-DA44-66E0-BEBE9967077D}"/>
              </a:ext>
            </a:extLst>
          </p:cNvPr>
          <p:cNvSpPr/>
          <p:nvPr/>
        </p:nvSpPr>
        <p:spPr>
          <a:xfrm>
            <a:off x="4888488" y="2971800"/>
            <a:ext cx="2052032" cy="914400"/>
          </a:xfrm>
          <a:prstGeom prst="round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de-DE" sz="1600" b="1" i="1">
                <a:solidFill>
                  <a:schemeClr val="accent1"/>
                </a:solidFill>
                <a:ea typeface="Open Sans"/>
                <a:cs typeface="Open Sans"/>
              </a:rPr>
              <a:t>Energiesparen     </a:t>
            </a:r>
            <a:endParaRPr lang="de-DE" sz="1600" b="1" i="1" err="1">
              <a:solidFill>
                <a:schemeClr val="accent1"/>
              </a:solidFill>
            </a:endParaRPr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0072C281-AB89-20C8-230F-470372DDDA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</p:spTree>
    <p:extLst>
      <p:ext uri="{BB962C8B-B14F-4D97-AF65-F5344CB8AC3E}">
        <p14:creationId xmlns:p14="http://schemas.microsoft.com/office/powerpoint/2010/main" val="389613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" name="think-cell data - do not delete" hidden="1">
            <a:extLst>
              <a:ext uri="{FF2B5EF4-FFF2-40B4-BE49-F238E27FC236}">
                <a16:creationId xmlns:a16="http://schemas.microsoft.com/office/drawing/2014/main" id="{A490B582-F713-010C-DA9C-4810DF6EC1E1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9084904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4" progId="TCLayout.ActiveDocument.1">
                  <p:embed/>
                </p:oleObj>
              </mc:Choice>
              <mc:Fallback>
                <p:oleObj name="think-cell Folie" r:id="rId3" imgW="395" imgH="394" progId="TCLayout.ActiveDocument.1">
                  <p:embed/>
                  <p:pic>
                    <p:nvPicPr>
                      <p:cNvPr id="69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490B582-F713-010C-DA9C-4810DF6EC1E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2BC977AF-AFC2-73EF-84A0-4C10F7CFD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997" y="432000"/>
            <a:ext cx="11232000" cy="804944"/>
          </a:xfrm>
        </p:spPr>
        <p:txBody>
          <a:bodyPr vert="horz"/>
          <a:lstStyle/>
          <a:p>
            <a:r>
              <a:rPr lang="de-DE"/>
              <a:t>Berlins Energie wird klimaneutral 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2E0297C2-642E-7B4A-D3B3-29B9533EB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DE42810F-763B-ABD7-B83B-318D1FA273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266382C-9F45-4D50-9F1E-30C6F0832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A979A5D1-17D0-17BB-7735-47E3A77556A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96000" y="1675516"/>
            <a:ext cx="5617633" cy="4312251"/>
          </a:xfrm>
        </p:spPr>
        <p:txBody>
          <a:bodyPr vert="horz" lIns="0" tIns="0" rIns="0" bIns="0" rtlCol="0" anchor="ctr">
            <a:noAutofit/>
          </a:bodyPr>
          <a:lstStyle/>
          <a:p>
            <a:pPr marL="396000" indent="-396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Open Sans"/>
                <a:ea typeface="Open Sans"/>
                <a:cs typeface="Open Sans"/>
              </a:rPr>
              <a:t>Mit </a:t>
            </a:r>
            <a:r>
              <a:rPr lang="de-DE" b="1" dirty="0">
                <a:latin typeface="Open Sans"/>
                <a:ea typeface="Open Sans"/>
                <a:cs typeface="Open Sans"/>
              </a:rPr>
              <a:t>Wasserstoff</a:t>
            </a:r>
            <a:r>
              <a:rPr lang="de-DE" dirty="0">
                <a:latin typeface="Open Sans"/>
                <a:ea typeface="Open Sans"/>
                <a:cs typeface="Open Sans"/>
              </a:rPr>
              <a:t> die Gasversorgung </a:t>
            </a:r>
            <a:r>
              <a:rPr lang="de-DE" dirty="0" err="1">
                <a:latin typeface="Open Sans"/>
                <a:ea typeface="Open Sans"/>
                <a:cs typeface="Open Sans"/>
              </a:rPr>
              <a:t>dekarbonisieren</a:t>
            </a:r>
            <a:endParaRPr lang="de-DE" dirty="0">
              <a:latin typeface="Open Sans"/>
              <a:ea typeface="Open Sans"/>
              <a:cs typeface="Open Sans"/>
            </a:endParaRPr>
          </a:p>
          <a:p>
            <a:pPr marL="396000" indent="-3960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 marL="396000" indent="-396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Open Sans"/>
                <a:ea typeface="Open Sans"/>
                <a:cs typeface="Open Sans"/>
              </a:rPr>
              <a:t>Mit </a:t>
            </a:r>
            <a:r>
              <a:rPr lang="de-DE" b="1" dirty="0">
                <a:latin typeface="Open Sans"/>
                <a:ea typeface="Open Sans"/>
                <a:cs typeface="Open Sans"/>
              </a:rPr>
              <a:t>PV &amp; Wärmepumpen </a:t>
            </a:r>
            <a:r>
              <a:rPr lang="de-DE" dirty="0">
                <a:latin typeface="Open Sans"/>
                <a:ea typeface="Open Sans"/>
                <a:cs typeface="Open Sans"/>
              </a:rPr>
              <a:t>die Strom- und Wärmewende voranbringen </a:t>
            </a:r>
            <a:endParaRPr lang="de-DE" dirty="0"/>
          </a:p>
          <a:p>
            <a:pPr marL="396000" indent="-3960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 marL="396000" indent="-396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Open Sans"/>
                <a:ea typeface="Open Sans"/>
                <a:cs typeface="Open Sans"/>
              </a:rPr>
              <a:t>Mit </a:t>
            </a:r>
            <a:r>
              <a:rPr lang="de-DE" b="1" dirty="0">
                <a:latin typeface="Open Sans"/>
                <a:ea typeface="Open Sans"/>
                <a:cs typeface="Open Sans"/>
              </a:rPr>
              <a:t>Geothermie</a:t>
            </a:r>
            <a:r>
              <a:rPr lang="de-DE" dirty="0">
                <a:latin typeface="Open Sans"/>
                <a:ea typeface="Open Sans"/>
                <a:cs typeface="Open Sans"/>
              </a:rPr>
              <a:t> bis zu 20% des Wärmebedarfs der Stadt decken</a:t>
            </a:r>
          </a:p>
          <a:p>
            <a:pPr marL="396000" indent="-396000">
              <a:spcAft>
                <a:spcPts val="1800"/>
              </a:spcAft>
              <a:buFont typeface="Wingdings" panose="05000000000000000000" pitchFamily="2" charset="2"/>
              <a:buChar char="§"/>
            </a:pPr>
            <a:endParaRPr lang="de-DE" dirty="0"/>
          </a:p>
          <a:p>
            <a:pPr marL="396000" indent="-396000">
              <a:spcAft>
                <a:spcPts val="1800"/>
              </a:spcAft>
              <a:buFont typeface="Wingdings" panose="05000000000000000000" pitchFamily="2" charset="2"/>
              <a:buChar char="§"/>
            </a:pPr>
            <a:r>
              <a:rPr lang="de-DE" dirty="0">
                <a:latin typeface="Open Sans"/>
                <a:ea typeface="Open Sans"/>
                <a:cs typeface="Open Sans"/>
              </a:rPr>
              <a:t>Mit </a:t>
            </a:r>
            <a:r>
              <a:rPr lang="de-DE" b="1" dirty="0">
                <a:latin typeface="Open Sans"/>
                <a:ea typeface="Open Sans"/>
                <a:cs typeface="Open Sans"/>
              </a:rPr>
              <a:t>Abwärme</a:t>
            </a:r>
            <a:r>
              <a:rPr lang="de-DE" dirty="0">
                <a:latin typeface="Open Sans"/>
                <a:ea typeface="Open Sans"/>
                <a:cs typeface="Open Sans"/>
              </a:rPr>
              <a:t> aus Rechenzentren intelligent grüne Energie erzeugen </a:t>
            </a:r>
            <a:endParaRPr lang="de-DE" dirty="0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096E4A6-E6BE-FAEE-D03E-33A6ED8E082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>
                <a:latin typeface="Open Sans"/>
                <a:ea typeface="Open Sans"/>
                <a:cs typeface="Open Sans"/>
              </a:rPr>
              <a:t>Wichtige Handlungsfelder</a:t>
            </a:r>
            <a:endParaRPr lang="de-DE"/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79E50895-F9E6-64B5-E4F6-C884C9F40C3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79997" y="2854513"/>
            <a:ext cx="3477490" cy="195425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4FC34F0-55A3-0EB6-1EF8-42852B78D786}"/>
              </a:ext>
            </a:extLst>
          </p:cNvPr>
          <p:cNvGrpSpPr/>
          <p:nvPr/>
        </p:nvGrpSpPr>
        <p:grpSpPr>
          <a:xfrm>
            <a:off x="5646677" y="2816467"/>
            <a:ext cx="612533" cy="612533"/>
            <a:chOff x="8646962" y="2888706"/>
            <a:chExt cx="787337" cy="787337"/>
          </a:xfrm>
        </p:grpSpPr>
        <p:sp>
          <p:nvSpPr>
            <p:cNvPr id="11" name="Ellipse 10">
              <a:extLst>
                <a:ext uri="{FF2B5EF4-FFF2-40B4-BE49-F238E27FC236}">
                  <a16:creationId xmlns:a16="http://schemas.microsoft.com/office/drawing/2014/main" id="{29702B87-3C93-92D1-1D04-3AFF3702E4D0}"/>
                </a:ext>
              </a:extLst>
            </p:cNvPr>
            <p:cNvSpPr/>
            <p:nvPr/>
          </p:nvSpPr>
          <p:spPr>
            <a:xfrm flipH="1">
              <a:off x="8646962" y="2888706"/>
              <a:ext cx="787337" cy="7873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err="1">
                <a:solidFill>
                  <a:schemeClr val="tx1"/>
                </a:solidFill>
              </a:endParaRPr>
            </a:p>
          </p:txBody>
        </p:sp>
        <p:pic>
          <p:nvPicPr>
            <p:cNvPr id="12" name="Picture 8" descr="pv Icon 3365126">
              <a:extLst>
                <a:ext uri="{FF2B5EF4-FFF2-40B4-BE49-F238E27FC236}">
                  <a16:creationId xmlns:a16="http://schemas.microsoft.com/office/drawing/2014/main" id="{74FF8EA3-79F4-4396-94BB-6B55222E8C4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57885" y="3011342"/>
              <a:ext cx="550955" cy="55095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935F871E-B13E-330E-DE52-502F251E5527}"/>
              </a:ext>
            </a:extLst>
          </p:cNvPr>
          <p:cNvGrpSpPr/>
          <p:nvPr/>
        </p:nvGrpSpPr>
        <p:grpSpPr>
          <a:xfrm>
            <a:off x="5646677" y="4013074"/>
            <a:ext cx="612533" cy="612533"/>
            <a:chOff x="9169748" y="4090635"/>
            <a:chExt cx="787337" cy="787337"/>
          </a:xfrm>
        </p:grpSpPr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50E241DA-051C-712C-01FB-820208DC8398}"/>
                </a:ext>
              </a:extLst>
            </p:cNvPr>
            <p:cNvSpPr/>
            <p:nvPr/>
          </p:nvSpPr>
          <p:spPr>
            <a:xfrm flipH="1">
              <a:off x="9169748" y="4090635"/>
              <a:ext cx="787337" cy="7873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err="1">
                <a:solidFill>
                  <a:schemeClr val="tx1"/>
                </a:solidFill>
              </a:endParaRPr>
            </a:p>
          </p:txBody>
        </p:sp>
        <p:pic>
          <p:nvPicPr>
            <p:cNvPr id="15" name="Picture 10">
              <a:extLst>
                <a:ext uri="{FF2B5EF4-FFF2-40B4-BE49-F238E27FC236}">
                  <a16:creationId xmlns:a16="http://schemas.microsoft.com/office/drawing/2014/main" id="{54F1BADA-6A62-EA5B-5615-70D3C5F0373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stretch/>
          </p:blipFill>
          <p:spPr bwMode="auto">
            <a:xfrm>
              <a:off x="9306865" y="4227752"/>
              <a:ext cx="513102" cy="5131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52AA5D52-0368-FA3E-8567-BFDB2829F9D6}"/>
              </a:ext>
            </a:extLst>
          </p:cNvPr>
          <p:cNvGrpSpPr/>
          <p:nvPr/>
        </p:nvGrpSpPr>
        <p:grpSpPr>
          <a:xfrm>
            <a:off x="5646677" y="5163976"/>
            <a:ext cx="596765" cy="612533"/>
            <a:chOff x="9522094" y="5083967"/>
            <a:chExt cx="767069" cy="787337"/>
          </a:xfrm>
        </p:grpSpPr>
        <p:sp>
          <p:nvSpPr>
            <p:cNvPr id="17" name="Ellipse 16">
              <a:extLst>
                <a:ext uri="{FF2B5EF4-FFF2-40B4-BE49-F238E27FC236}">
                  <a16:creationId xmlns:a16="http://schemas.microsoft.com/office/drawing/2014/main" id="{89ACC9A3-AA2C-E36A-5651-D23918607E4F}"/>
                </a:ext>
              </a:extLst>
            </p:cNvPr>
            <p:cNvSpPr/>
            <p:nvPr/>
          </p:nvSpPr>
          <p:spPr>
            <a:xfrm flipH="1">
              <a:off x="9522094" y="5083967"/>
              <a:ext cx="767069" cy="7873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err="1">
                <a:solidFill>
                  <a:schemeClr val="tx1"/>
                </a:solidFill>
              </a:endParaRPr>
            </a:p>
          </p:txBody>
        </p:sp>
        <p:pic>
          <p:nvPicPr>
            <p:cNvPr id="18" name="Picture 12" descr="data center Icon 3631067">
              <a:extLst>
                <a:ext uri="{FF2B5EF4-FFF2-40B4-BE49-F238E27FC236}">
                  <a16:creationId xmlns:a16="http://schemas.microsoft.com/office/drawing/2014/main" id="{E54349FF-6588-6441-2EE7-5E9B80274D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79404" y="5235471"/>
              <a:ext cx="508487" cy="5084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91FCD96-E679-6180-57E9-F1F61FD213A5}"/>
              </a:ext>
            </a:extLst>
          </p:cNvPr>
          <p:cNvGrpSpPr/>
          <p:nvPr/>
        </p:nvGrpSpPr>
        <p:grpSpPr>
          <a:xfrm>
            <a:off x="5646677" y="1774173"/>
            <a:ext cx="612533" cy="612533"/>
            <a:chOff x="9522094" y="1948332"/>
            <a:chExt cx="787337" cy="787337"/>
          </a:xfrm>
        </p:grpSpPr>
        <p:sp>
          <p:nvSpPr>
            <p:cNvPr id="20" name="Ellipse 19">
              <a:extLst>
                <a:ext uri="{FF2B5EF4-FFF2-40B4-BE49-F238E27FC236}">
                  <a16:creationId xmlns:a16="http://schemas.microsoft.com/office/drawing/2014/main" id="{0BA01FFA-3CCE-5498-CE23-0166DF10D1A3}"/>
                </a:ext>
              </a:extLst>
            </p:cNvPr>
            <p:cNvSpPr/>
            <p:nvPr/>
          </p:nvSpPr>
          <p:spPr>
            <a:xfrm flipH="1">
              <a:off x="9522094" y="1948332"/>
              <a:ext cx="787337" cy="787337"/>
            </a:xfrm>
            <a:prstGeom prst="ellipse">
              <a:avLst/>
            </a:prstGeom>
            <a:solidFill>
              <a:schemeClr val="bg1"/>
            </a:solidFill>
            <a:ln w="12700">
              <a:solidFill>
                <a:schemeClr val="accent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de-DE" sz="1200" err="1">
                <a:solidFill>
                  <a:schemeClr val="tx1"/>
                </a:solidFill>
              </a:endParaRPr>
            </a:p>
          </p:txBody>
        </p:sp>
        <p:pic>
          <p:nvPicPr>
            <p:cNvPr id="21" name="Picture 14" descr="heading 2 Icon 4921120">
              <a:extLst>
                <a:ext uri="{FF2B5EF4-FFF2-40B4-BE49-F238E27FC236}">
                  <a16:creationId xmlns:a16="http://schemas.microsoft.com/office/drawing/2014/main" id="{2593A140-4AB6-446E-80A0-DBC7A17535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58619" y="2091236"/>
              <a:ext cx="514286" cy="514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2" name="Verbinder: gewinkelt 41">
            <a:extLst>
              <a:ext uri="{FF2B5EF4-FFF2-40B4-BE49-F238E27FC236}">
                <a16:creationId xmlns:a16="http://schemas.microsoft.com/office/drawing/2014/main" id="{DB48DCE3-1E63-72C7-F5B7-E805B57BEBBD}"/>
              </a:ext>
            </a:extLst>
          </p:cNvPr>
          <p:cNvCxnSpPr>
            <a:cxnSpLocks/>
            <a:stCxn id="9" idx="3"/>
            <a:endCxn id="20" idx="6"/>
          </p:cNvCxnSpPr>
          <p:nvPr/>
        </p:nvCxnSpPr>
        <p:spPr>
          <a:xfrm flipV="1">
            <a:off x="3957487" y="2080440"/>
            <a:ext cx="1689190" cy="1751201"/>
          </a:xfrm>
          <a:prstGeom prst="bentConnector3">
            <a:avLst/>
          </a:prstGeom>
          <a:ln w="1270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Verbinder: gewinkelt 42">
            <a:extLst>
              <a:ext uri="{FF2B5EF4-FFF2-40B4-BE49-F238E27FC236}">
                <a16:creationId xmlns:a16="http://schemas.microsoft.com/office/drawing/2014/main" id="{F732ECE8-67B4-7767-6743-AF6C7C691D97}"/>
              </a:ext>
            </a:extLst>
          </p:cNvPr>
          <p:cNvCxnSpPr>
            <a:cxnSpLocks/>
            <a:stCxn id="9" idx="3"/>
            <a:endCxn id="11" idx="6"/>
          </p:cNvCxnSpPr>
          <p:nvPr/>
        </p:nvCxnSpPr>
        <p:spPr>
          <a:xfrm flipV="1">
            <a:off x="3957487" y="3122734"/>
            <a:ext cx="1689190" cy="708907"/>
          </a:xfrm>
          <a:prstGeom prst="bentConnector3">
            <a:avLst/>
          </a:prstGeom>
          <a:ln w="1270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Verbinder: gewinkelt 45">
            <a:extLst>
              <a:ext uri="{FF2B5EF4-FFF2-40B4-BE49-F238E27FC236}">
                <a16:creationId xmlns:a16="http://schemas.microsoft.com/office/drawing/2014/main" id="{994814D8-8001-FC9C-53DB-90EED729900A}"/>
              </a:ext>
            </a:extLst>
          </p:cNvPr>
          <p:cNvCxnSpPr>
            <a:cxnSpLocks/>
            <a:stCxn id="9" idx="3"/>
            <a:endCxn id="14" idx="6"/>
          </p:cNvCxnSpPr>
          <p:nvPr/>
        </p:nvCxnSpPr>
        <p:spPr>
          <a:xfrm>
            <a:off x="3957487" y="3831641"/>
            <a:ext cx="1689190" cy="487700"/>
          </a:xfrm>
          <a:prstGeom prst="bentConnector3">
            <a:avLst/>
          </a:prstGeom>
          <a:ln w="1270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Verbinder: gewinkelt 48">
            <a:extLst>
              <a:ext uri="{FF2B5EF4-FFF2-40B4-BE49-F238E27FC236}">
                <a16:creationId xmlns:a16="http://schemas.microsoft.com/office/drawing/2014/main" id="{A3AE5834-556F-8B9A-C376-7DA41DE7840E}"/>
              </a:ext>
            </a:extLst>
          </p:cNvPr>
          <p:cNvCxnSpPr>
            <a:cxnSpLocks/>
            <a:stCxn id="9" idx="3"/>
            <a:endCxn id="17" idx="6"/>
          </p:cNvCxnSpPr>
          <p:nvPr/>
        </p:nvCxnSpPr>
        <p:spPr>
          <a:xfrm>
            <a:off x="3957487" y="3831641"/>
            <a:ext cx="1689190" cy="1638602"/>
          </a:xfrm>
          <a:prstGeom prst="bentConnector3">
            <a:avLst/>
          </a:prstGeom>
          <a:ln w="12700" cmpd="sng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4937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>
            <a:extLst>
              <a:ext uri="{FF2B5EF4-FFF2-40B4-BE49-F238E27FC236}">
                <a16:creationId xmlns:a16="http://schemas.microsoft.com/office/drawing/2014/main" id="{D3D188A3-E124-8825-F0CD-65CF26FA79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>
                <a:solidFill>
                  <a:srgbClr val="004E76"/>
                </a:solidFill>
              </a:rPr>
              <a:t>Wasserstoff</a:t>
            </a: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0A251624-9255-8AE6-F2AB-9C86E83B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BCEEC2-88C7-410C-853B-4FB4D6C6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3A5F3-860A-904E-BD96-6E83597F8AA9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7712D86D-669D-0199-4B9F-241AA611FC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de-DE">
                <a:solidFill>
                  <a:srgbClr val="004E76"/>
                </a:solidFill>
                <a:latin typeface="Open Sans"/>
                <a:ea typeface="Open Sans"/>
                <a:cs typeface="Open Sans"/>
              </a:rPr>
              <a:t>Bis 2035 lassen sich mittels Wasserstoff </a:t>
            </a:r>
            <a:r>
              <a:rPr lang="de-DE">
                <a:latin typeface="Open Sans"/>
                <a:ea typeface="Open Sans"/>
                <a:cs typeface="Open Sans"/>
              </a:rPr>
              <a:t>60</a:t>
            </a:r>
            <a:r>
              <a:rPr lang="de-DE">
                <a:solidFill>
                  <a:srgbClr val="004E76"/>
                </a:solidFill>
                <a:latin typeface="Open Sans"/>
                <a:ea typeface="Open Sans"/>
                <a:cs typeface="Open Sans"/>
              </a:rPr>
              <a:t>% der Gasversorgung in Berlin </a:t>
            </a:r>
            <a:r>
              <a:rPr lang="de-DE" err="1">
                <a:solidFill>
                  <a:srgbClr val="004E76"/>
                </a:solidFill>
                <a:latin typeface="Open Sans"/>
                <a:ea typeface="Open Sans"/>
                <a:cs typeface="Open Sans"/>
              </a:rPr>
              <a:t>dekarbonisieren</a:t>
            </a:r>
            <a:endParaRPr lang="de-DE">
              <a:latin typeface="Open Sans"/>
              <a:ea typeface="Open Sans"/>
              <a:cs typeface="Open Sans"/>
            </a:endParaRPr>
          </a:p>
        </p:txBody>
      </p:sp>
      <p:sp>
        <p:nvSpPr>
          <p:cNvPr id="14" name="Textplatzhalter 17">
            <a:extLst>
              <a:ext uri="{FF2B5EF4-FFF2-40B4-BE49-F238E27FC236}">
                <a16:creationId xmlns:a16="http://schemas.microsoft.com/office/drawing/2014/main" id="{FE290D69-4C17-25D3-D265-7A854BFE388A}"/>
              </a:ext>
            </a:extLst>
          </p:cNvPr>
          <p:cNvSpPr txBox="1">
            <a:spLocks/>
          </p:cNvSpPr>
          <p:nvPr/>
        </p:nvSpPr>
        <p:spPr>
          <a:xfrm>
            <a:off x="553951" y="4483223"/>
            <a:ext cx="3153746" cy="11186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00" indent="-180975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2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0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F7B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1 „Startnetz“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(bis 2030 fertig)</a:t>
            </a:r>
          </a:p>
          <a:p>
            <a:pPr marL="180000" marR="0" lvl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Anbindung der Netzanschlüsse größer 500 MW an den Wasserstoffbackbone</a:t>
            </a:r>
          </a:p>
          <a:p>
            <a:pPr marL="180000" marR="0" lvl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 zu 47 % Gastransport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dekarbonisiert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(60 km HD-Leitung)</a:t>
            </a:r>
          </a:p>
        </p:txBody>
      </p:sp>
      <p:sp>
        <p:nvSpPr>
          <p:cNvPr id="15" name="Textplatzhalter 18">
            <a:extLst>
              <a:ext uri="{FF2B5EF4-FFF2-40B4-BE49-F238E27FC236}">
                <a16:creationId xmlns:a16="http://schemas.microsoft.com/office/drawing/2014/main" id="{A10118BA-A678-DE46-018F-47D09640073F}"/>
              </a:ext>
            </a:extLst>
          </p:cNvPr>
          <p:cNvSpPr txBox="1">
            <a:spLocks/>
          </p:cNvSpPr>
          <p:nvPr/>
        </p:nvSpPr>
        <p:spPr>
          <a:xfrm>
            <a:off x="4309608" y="4488924"/>
            <a:ext cx="3474720" cy="112716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00" indent="-180975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2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0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F7B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2 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(weitere Ausbauplanung)</a:t>
            </a:r>
          </a:p>
          <a:p>
            <a:pPr marL="180000" marR="0" lvl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Anbindung der Netzanschlüsse größer 30 MW an Wasserstoffnetz Phase 1</a:t>
            </a:r>
          </a:p>
          <a:p>
            <a:pPr marL="180000" marR="0" lvl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Bis zu 60 % Gastransport </a:t>
            </a:r>
            <a:r>
              <a:rPr kumimoji="0" lang="de-DE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dekarbonisiert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(zusätzlich 150 km HD-Leitung)</a:t>
            </a:r>
          </a:p>
        </p:txBody>
      </p:sp>
      <p:sp>
        <p:nvSpPr>
          <p:cNvPr id="16" name="Textplatzhalter 19">
            <a:extLst>
              <a:ext uri="{FF2B5EF4-FFF2-40B4-BE49-F238E27FC236}">
                <a16:creationId xmlns:a16="http://schemas.microsoft.com/office/drawing/2014/main" id="{465E311A-9BF5-56C3-A2E3-036C9A08F420}"/>
              </a:ext>
            </a:extLst>
          </p:cNvPr>
          <p:cNvSpPr txBox="1">
            <a:spLocks/>
          </p:cNvSpPr>
          <p:nvPr/>
        </p:nvSpPr>
        <p:spPr>
          <a:xfrm>
            <a:off x="8113634" y="4484315"/>
            <a:ext cx="3600000" cy="116820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8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 typeface="Wingdings" panose="05000000000000000000" pitchFamily="2" charset="2"/>
              <a:buChar char="§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360000" indent="-180975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 marL="54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 marL="72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 marL="900000" indent="-180000" algn="l" defTabSz="457200" rtl="0" eaLnBrk="1" latinLnBrk="0" hangingPunct="1">
              <a:spcBef>
                <a:spcPts val="0"/>
              </a:spcBef>
              <a:spcAft>
                <a:spcPts val="300"/>
              </a:spcAft>
              <a:buClr>
                <a:schemeClr val="bg2"/>
              </a:buClr>
              <a:buFontTx/>
              <a:buChar char="›"/>
              <a:tabLst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EF7B00"/>
              </a:buClr>
              <a:buSzTx/>
              <a:buFont typeface="Wingdings" panose="05000000000000000000" pitchFamily="2" charset="2"/>
              <a:buNone/>
              <a:tabLst/>
              <a:defRPr/>
            </a:pP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</a:t>
            </a:r>
            <a:r>
              <a:rPr kumimoji="0" lang="de-DE" sz="1400" b="1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 </a:t>
            </a:r>
            <a:r>
              <a:rPr kumimoji="0" lang="de-DE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 Leitungen zu den Quartieren</a:t>
            </a:r>
          </a:p>
          <a:p>
            <a:pPr marL="180000" marR="0" lvl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Phase 1 und 2 bilden die H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-Hubs Berlins für weitere Ausprägung der H</a:t>
            </a:r>
            <a:r>
              <a:rPr kumimoji="0" lang="de-DE" sz="1200" b="0" i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2</a:t>
            </a: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-Netze in Berlin</a:t>
            </a:r>
            <a:endParaRPr kumimoji="0" lang="de-DE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180000" marR="0" lvl="0" indent="-18000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chemeClr val="tx2"/>
              </a:buClr>
              <a:buSzTx/>
              <a:buFont typeface="Wingdings" panose="05000000000000000000" pitchFamily="2" charset="2"/>
              <a:buChar char="§"/>
              <a:tabLst/>
              <a:defRPr/>
            </a:pPr>
            <a:r>
              <a:rPr kumimoji="0" lang="de-DE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Auswahl / Separierung / Umstellung weiterer Leitungen zu Energiezentralen / Quartieren</a:t>
            </a:r>
          </a:p>
        </p:txBody>
      </p:sp>
      <p:pic>
        <p:nvPicPr>
          <p:cNvPr id="18" name="Grafik 17" descr="Ein Bild, das Karte enthält.&#10;&#10;Automatisch generierte Beschreibung">
            <a:extLst>
              <a:ext uri="{FF2B5EF4-FFF2-40B4-BE49-F238E27FC236}">
                <a16:creationId xmlns:a16="http://schemas.microsoft.com/office/drawing/2014/main" id="{15003C62-5512-7BD0-ED6C-13B1ABD7E8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01073" y="1742839"/>
            <a:ext cx="4711874" cy="2700000"/>
          </a:xfrm>
          <a:prstGeom prst="rect">
            <a:avLst/>
          </a:prstGeom>
        </p:spPr>
      </p:pic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8B8CE522-3EE6-7067-8B71-3A2C0F08E132}"/>
              </a:ext>
            </a:extLst>
          </p:cNvPr>
          <p:cNvGrpSpPr/>
          <p:nvPr/>
        </p:nvGrpSpPr>
        <p:grpSpPr>
          <a:xfrm>
            <a:off x="1343795" y="1742839"/>
            <a:ext cx="10736845" cy="2700000"/>
            <a:chOff x="1343795" y="1742839"/>
            <a:chExt cx="10736845" cy="2700000"/>
          </a:xfrm>
        </p:grpSpPr>
        <p:pic>
          <p:nvPicPr>
            <p:cNvPr id="20" name="Grafik 19" descr="Ein Bild, das Karte enthält.&#10;&#10;Automatisch generierte Beschreibung">
              <a:extLst>
                <a:ext uri="{FF2B5EF4-FFF2-40B4-BE49-F238E27FC236}">
                  <a16:creationId xmlns:a16="http://schemas.microsoft.com/office/drawing/2014/main" id="{04756037-2FDC-22D5-D3BA-26B5F12B69F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437635" y="1742839"/>
              <a:ext cx="4711872" cy="2700000"/>
            </a:xfrm>
            <a:prstGeom prst="rect">
              <a:avLst/>
            </a:prstGeom>
          </p:spPr>
        </p:pic>
        <p:pic>
          <p:nvPicPr>
            <p:cNvPr id="21" name="Grafik 20" descr="Ein Bild, das Karte enthält.&#10;&#10;Automatisch generierte Beschreibung">
              <a:extLst>
                <a:ext uri="{FF2B5EF4-FFF2-40B4-BE49-F238E27FC236}">
                  <a16:creationId xmlns:a16="http://schemas.microsoft.com/office/drawing/2014/main" id="{FE5C91C1-489C-BBB6-1C3D-E871E79036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368770" y="1742839"/>
              <a:ext cx="4711870" cy="2700000"/>
            </a:xfrm>
            <a:prstGeom prst="rect">
              <a:avLst/>
            </a:prstGeom>
          </p:spPr>
        </p:pic>
        <p:sp>
          <p:nvSpPr>
            <p:cNvPr id="22" name="Rechteck 21">
              <a:extLst>
                <a:ext uri="{FF2B5EF4-FFF2-40B4-BE49-F238E27FC236}">
                  <a16:creationId xmlns:a16="http://schemas.microsoft.com/office/drawing/2014/main" id="{BC7CAECF-D2AA-7ACD-2584-517EDC6E5E99}"/>
                </a:ext>
              </a:extLst>
            </p:cNvPr>
            <p:cNvSpPr/>
            <p:nvPr/>
          </p:nvSpPr>
          <p:spPr>
            <a:xfrm>
              <a:off x="5307806" y="2928937"/>
              <a:ext cx="416719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Heizkraftwerk</a:t>
              </a:r>
            </a:p>
          </p:txBody>
        </p:sp>
        <p:sp>
          <p:nvSpPr>
            <p:cNvPr id="23" name="Rechteck 22">
              <a:extLst>
                <a:ext uri="{FF2B5EF4-FFF2-40B4-BE49-F238E27FC236}">
                  <a16:creationId xmlns:a16="http://schemas.microsoft.com/office/drawing/2014/main" id="{99B6F8F8-FA1F-B093-01D0-D4AC55EC6A5A}"/>
                </a:ext>
              </a:extLst>
            </p:cNvPr>
            <p:cNvSpPr/>
            <p:nvPr/>
          </p:nvSpPr>
          <p:spPr>
            <a:xfrm>
              <a:off x="5938838" y="3050382"/>
              <a:ext cx="197644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00">
                  <a:solidFill>
                    <a:schemeClr val="bg1"/>
                  </a:solidFill>
                </a:rPr>
                <a:t>Heiz-kraftwerk</a:t>
              </a:r>
            </a:p>
          </p:txBody>
        </p:sp>
        <p:sp>
          <p:nvSpPr>
            <p:cNvPr id="24" name="Rechteck 23">
              <a:extLst>
                <a:ext uri="{FF2B5EF4-FFF2-40B4-BE49-F238E27FC236}">
                  <a16:creationId xmlns:a16="http://schemas.microsoft.com/office/drawing/2014/main" id="{07C311C3-A604-4438-6661-4A6E2B16C058}"/>
                </a:ext>
              </a:extLst>
            </p:cNvPr>
            <p:cNvSpPr/>
            <p:nvPr/>
          </p:nvSpPr>
          <p:spPr>
            <a:xfrm>
              <a:off x="5089840" y="3632244"/>
              <a:ext cx="327503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Heizkraftwerk</a:t>
              </a:r>
            </a:p>
          </p:txBody>
        </p:sp>
        <p:sp>
          <p:nvSpPr>
            <p:cNvPr id="25" name="Rechteck 24">
              <a:extLst>
                <a:ext uri="{FF2B5EF4-FFF2-40B4-BE49-F238E27FC236}">
                  <a16:creationId xmlns:a16="http://schemas.microsoft.com/office/drawing/2014/main" id="{60C8015D-4E10-B4B1-5361-B016DF4FD81A}"/>
                </a:ext>
              </a:extLst>
            </p:cNvPr>
            <p:cNvSpPr/>
            <p:nvPr/>
          </p:nvSpPr>
          <p:spPr>
            <a:xfrm>
              <a:off x="6303486" y="3265531"/>
              <a:ext cx="327503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Heizkraftwerk</a:t>
              </a:r>
            </a:p>
          </p:txBody>
        </p:sp>
        <p:sp>
          <p:nvSpPr>
            <p:cNvPr id="26" name="Rechteck 25">
              <a:extLst>
                <a:ext uri="{FF2B5EF4-FFF2-40B4-BE49-F238E27FC236}">
                  <a16:creationId xmlns:a16="http://schemas.microsoft.com/office/drawing/2014/main" id="{9C20CF25-1DAC-E060-7CC9-D7F2936B5568}"/>
                </a:ext>
              </a:extLst>
            </p:cNvPr>
            <p:cNvSpPr/>
            <p:nvPr/>
          </p:nvSpPr>
          <p:spPr>
            <a:xfrm>
              <a:off x="6569869" y="2946746"/>
              <a:ext cx="256735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Heizkraft-werk</a:t>
              </a:r>
            </a:p>
          </p:txBody>
        </p:sp>
        <p:sp>
          <p:nvSpPr>
            <p:cNvPr id="27" name="Rechteck 26">
              <a:extLst>
                <a:ext uri="{FF2B5EF4-FFF2-40B4-BE49-F238E27FC236}">
                  <a16:creationId xmlns:a16="http://schemas.microsoft.com/office/drawing/2014/main" id="{578A808C-4581-F22A-DF34-D96AEF78BA5A}"/>
                </a:ext>
              </a:extLst>
            </p:cNvPr>
            <p:cNvSpPr/>
            <p:nvPr/>
          </p:nvSpPr>
          <p:spPr>
            <a:xfrm>
              <a:off x="9235900" y="2928937"/>
              <a:ext cx="416719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Heizkraftwerk</a:t>
              </a:r>
            </a:p>
          </p:txBody>
        </p:sp>
        <p:sp>
          <p:nvSpPr>
            <p:cNvPr id="28" name="Rechteck 27">
              <a:extLst>
                <a:ext uri="{FF2B5EF4-FFF2-40B4-BE49-F238E27FC236}">
                  <a16:creationId xmlns:a16="http://schemas.microsoft.com/office/drawing/2014/main" id="{C268CB02-E74E-53C3-11F8-4609BFF1EE67}"/>
                </a:ext>
              </a:extLst>
            </p:cNvPr>
            <p:cNvSpPr/>
            <p:nvPr/>
          </p:nvSpPr>
          <p:spPr>
            <a:xfrm>
              <a:off x="9866932" y="3050382"/>
              <a:ext cx="197644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00">
                  <a:solidFill>
                    <a:schemeClr val="bg1"/>
                  </a:solidFill>
                </a:rPr>
                <a:t>Heiz-kraftwerk</a:t>
              </a:r>
            </a:p>
          </p:txBody>
        </p:sp>
        <p:sp>
          <p:nvSpPr>
            <p:cNvPr id="29" name="Rechteck 28">
              <a:extLst>
                <a:ext uri="{FF2B5EF4-FFF2-40B4-BE49-F238E27FC236}">
                  <a16:creationId xmlns:a16="http://schemas.microsoft.com/office/drawing/2014/main" id="{2616E2EE-F910-F51B-E45A-FF461E3EDD94}"/>
                </a:ext>
              </a:extLst>
            </p:cNvPr>
            <p:cNvSpPr/>
            <p:nvPr/>
          </p:nvSpPr>
          <p:spPr>
            <a:xfrm>
              <a:off x="9017934" y="3632244"/>
              <a:ext cx="327503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Heizkraftwerk</a:t>
              </a:r>
            </a:p>
          </p:txBody>
        </p:sp>
        <p:sp>
          <p:nvSpPr>
            <p:cNvPr id="30" name="Rechteck 29">
              <a:extLst>
                <a:ext uri="{FF2B5EF4-FFF2-40B4-BE49-F238E27FC236}">
                  <a16:creationId xmlns:a16="http://schemas.microsoft.com/office/drawing/2014/main" id="{7A226C8D-ECB5-9A13-5E7B-2B0F699A5E54}"/>
                </a:ext>
              </a:extLst>
            </p:cNvPr>
            <p:cNvSpPr/>
            <p:nvPr/>
          </p:nvSpPr>
          <p:spPr>
            <a:xfrm>
              <a:off x="10231580" y="3265531"/>
              <a:ext cx="327503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Heizkraftwerk</a:t>
              </a:r>
            </a:p>
          </p:txBody>
        </p:sp>
        <p:sp>
          <p:nvSpPr>
            <p:cNvPr id="31" name="Rechteck 30">
              <a:extLst>
                <a:ext uri="{FF2B5EF4-FFF2-40B4-BE49-F238E27FC236}">
                  <a16:creationId xmlns:a16="http://schemas.microsoft.com/office/drawing/2014/main" id="{D370B525-1A7F-9355-1518-605007FC70D9}"/>
                </a:ext>
              </a:extLst>
            </p:cNvPr>
            <p:cNvSpPr/>
            <p:nvPr/>
          </p:nvSpPr>
          <p:spPr>
            <a:xfrm>
              <a:off x="10497963" y="2946746"/>
              <a:ext cx="256735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Heizkraft-werk</a:t>
              </a:r>
            </a:p>
          </p:txBody>
        </p:sp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AA283394-FC87-E683-D36C-41CFE957094C}"/>
                </a:ext>
              </a:extLst>
            </p:cNvPr>
            <p:cNvSpPr/>
            <p:nvPr/>
          </p:nvSpPr>
          <p:spPr>
            <a:xfrm>
              <a:off x="1561761" y="2928937"/>
              <a:ext cx="416719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Heizkraftwerk</a:t>
              </a: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B0DCB2AF-E2FA-25B4-B759-F2B5A4E4B463}"/>
                </a:ext>
              </a:extLst>
            </p:cNvPr>
            <p:cNvSpPr/>
            <p:nvPr/>
          </p:nvSpPr>
          <p:spPr>
            <a:xfrm>
              <a:off x="2192793" y="3050382"/>
              <a:ext cx="197644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200">
                  <a:solidFill>
                    <a:schemeClr val="bg1"/>
                  </a:solidFill>
                </a:rPr>
                <a:t>Heiz-kraftwerk</a:t>
              </a:r>
            </a:p>
          </p:txBody>
        </p:sp>
        <p:sp>
          <p:nvSpPr>
            <p:cNvPr id="34" name="Rechteck 33">
              <a:extLst>
                <a:ext uri="{FF2B5EF4-FFF2-40B4-BE49-F238E27FC236}">
                  <a16:creationId xmlns:a16="http://schemas.microsoft.com/office/drawing/2014/main" id="{15C6A34A-0BFC-C006-1B3A-1EA555C48B5A}"/>
                </a:ext>
              </a:extLst>
            </p:cNvPr>
            <p:cNvSpPr/>
            <p:nvPr/>
          </p:nvSpPr>
          <p:spPr>
            <a:xfrm>
              <a:off x="1343795" y="3632244"/>
              <a:ext cx="327503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Heizkraftwerk</a:t>
              </a:r>
            </a:p>
          </p:txBody>
        </p:sp>
        <p:sp>
          <p:nvSpPr>
            <p:cNvPr id="35" name="Rechteck 34">
              <a:extLst>
                <a:ext uri="{FF2B5EF4-FFF2-40B4-BE49-F238E27FC236}">
                  <a16:creationId xmlns:a16="http://schemas.microsoft.com/office/drawing/2014/main" id="{CFF599FF-DA82-1C60-805E-E5A24C5F3053}"/>
                </a:ext>
              </a:extLst>
            </p:cNvPr>
            <p:cNvSpPr/>
            <p:nvPr/>
          </p:nvSpPr>
          <p:spPr>
            <a:xfrm>
              <a:off x="2557441" y="3265531"/>
              <a:ext cx="327503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Heizkraftwerk</a:t>
              </a:r>
            </a:p>
          </p:txBody>
        </p:sp>
        <p:sp>
          <p:nvSpPr>
            <p:cNvPr id="36" name="Rechteck 35">
              <a:extLst>
                <a:ext uri="{FF2B5EF4-FFF2-40B4-BE49-F238E27FC236}">
                  <a16:creationId xmlns:a16="http://schemas.microsoft.com/office/drawing/2014/main" id="{536DDAE0-F4B8-64FB-5278-176A24C9927D}"/>
                </a:ext>
              </a:extLst>
            </p:cNvPr>
            <p:cNvSpPr/>
            <p:nvPr/>
          </p:nvSpPr>
          <p:spPr>
            <a:xfrm>
              <a:off x="2823824" y="2946746"/>
              <a:ext cx="256735" cy="71438"/>
            </a:xfrm>
            <a:prstGeom prst="rect">
              <a:avLst/>
            </a:prstGeom>
            <a:solidFill>
              <a:srgbClr val="004F77"/>
            </a:solidFill>
            <a:ln w="127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de-DE" sz="300">
                  <a:solidFill>
                    <a:schemeClr val="bg1"/>
                  </a:solidFill>
                </a:rPr>
                <a:t>Heizkraft-werk</a:t>
              </a:r>
            </a:p>
          </p:txBody>
        </p:sp>
      </p:grp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E10BE44C-A011-504A-D8EF-D68E59D0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</p:spTree>
    <p:extLst>
      <p:ext uri="{BB962C8B-B14F-4D97-AF65-F5344CB8AC3E}">
        <p14:creationId xmlns:p14="http://schemas.microsoft.com/office/powerpoint/2010/main" val="52042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A816E68B-422B-AA81-D1F9-68B43E4D8E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90925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4" progId="TCLayout.ActiveDocument.1">
                  <p:embed/>
                </p:oleObj>
              </mc:Choice>
              <mc:Fallback>
                <p:oleObj name="think-cell Folie" r:id="rId3" imgW="395" imgH="394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16E68B-422B-AA81-D1F9-68B43E4D8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8036E96-C48F-8111-4D61-52CD7E34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4" y="302864"/>
            <a:ext cx="11232000" cy="804944"/>
          </a:xfrm>
        </p:spPr>
        <p:txBody>
          <a:bodyPr vert="horz"/>
          <a:lstStyle/>
          <a:p>
            <a:r>
              <a:rPr lang="de-DE"/>
              <a:t>PV &amp; Wärmepumpen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8D5000-75C7-138C-C0D8-A8B87ED3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E714B7-132A-8557-D02F-A8632119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7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282392B-EA54-C4EF-0CE9-240A53EF3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367" y="1206465"/>
            <a:ext cx="11233633" cy="33991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>
                <a:latin typeface="Open Sans"/>
                <a:ea typeface="Open Sans"/>
                <a:cs typeface="Open Sans"/>
              </a:rPr>
              <a:t>Wichtige Instrumente für die Elektrifizierung für die Strom- und Wärmeversorgung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BACA18-E564-BD00-E6E7-1FFCC1846597}"/>
              </a:ext>
            </a:extLst>
          </p:cNvPr>
          <p:cNvSpPr txBox="1"/>
          <p:nvPr/>
        </p:nvSpPr>
        <p:spPr>
          <a:xfrm>
            <a:off x="4385946" y="1995287"/>
            <a:ext cx="7417167" cy="363337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396000" indent="-396000">
              <a:spcAft>
                <a:spcPts val="3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ea typeface="Open Sans"/>
                <a:cs typeface="Open Sans"/>
              </a:rPr>
              <a:t>Beitrag zur </a:t>
            </a:r>
            <a:r>
              <a:rPr lang="de-DE" sz="1400" b="1" dirty="0">
                <a:ea typeface="Open Sans"/>
                <a:cs typeface="Open Sans"/>
              </a:rPr>
              <a:t>Energie-Autarkie</a:t>
            </a:r>
            <a:endParaRPr lang="de-DE" sz="1400" b="1" dirty="0"/>
          </a:p>
          <a:p>
            <a:pPr marL="396000" indent="-396000">
              <a:spcAft>
                <a:spcPts val="3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ea typeface="Open Sans"/>
                <a:cs typeface="Open Sans"/>
              </a:rPr>
              <a:t>Hohe </a:t>
            </a:r>
            <a:r>
              <a:rPr lang="de-DE" sz="1400" b="1" dirty="0">
                <a:ea typeface="Open Sans"/>
                <a:cs typeface="Open Sans"/>
              </a:rPr>
              <a:t>Akzeptanz</a:t>
            </a:r>
            <a:endParaRPr lang="de-DE" sz="1400" b="1" dirty="0"/>
          </a:p>
          <a:p>
            <a:pPr marL="396000" indent="-396000">
              <a:spcAft>
                <a:spcPts val="3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b="1" dirty="0"/>
              <a:t>Vielseitig einsetzbar </a:t>
            </a:r>
            <a:r>
              <a:rPr lang="de-DE" sz="1400" dirty="0"/>
              <a:t>in Wohngebäuden (Neubau und Bestand) sowie in Büros und Gewerbeeinheiten</a:t>
            </a:r>
            <a:endParaRPr lang="de-DE" sz="1400" dirty="0">
              <a:ea typeface="Open Sans"/>
              <a:cs typeface="Open Sans"/>
            </a:endParaRPr>
          </a:p>
          <a:p>
            <a:pPr marL="396000" indent="-396000">
              <a:spcAft>
                <a:spcPts val="3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b="1" dirty="0"/>
              <a:t>Koppelbar</a:t>
            </a:r>
            <a:r>
              <a:rPr lang="de-DE" sz="1400" dirty="0"/>
              <a:t> mit anderen Energieanwendungen z.B. mit E-Ladelösungen</a:t>
            </a:r>
            <a:endParaRPr lang="de-DE" sz="1400" dirty="0">
              <a:ea typeface="Open Sans"/>
              <a:cs typeface="Open Sans"/>
            </a:endParaRPr>
          </a:p>
          <a:p>
            <a:pPr marL="396000" indent="-396000">
              <a:spcAft>
                <a:spcPts val="36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b="1" dirty="0"/>
              <a:t>25% Solarstromanteil</a:t>
            </a:r>
            <a:r>
              <a:rPr lang="de-DE" sz="1400" dirty="0"/>
              <a:t> laut </a:t>
            </a:r>
            <a:r>
              <a:rPr lang="de-DE" sz="1400" dirty="0" err="1"/>
              <a:t>Frauenhofer</a:t>
            </a:r>
            <a:r>
              <a:rPr lang="de-DE" sz="1400" dirty="0"/>
              <a:t> Institut in Berlin möglich</a:t>
            </a:r>
          </a:p>
        </p:txBody>
      </p:sp>
      <p:pic>
        <p:nvPicPr>
          <p:cNvPr id="10" name="Grafik 9" descr="Ein Bild, das Himmel, Person, draußen, Mann enthält.&#10;&#10;Automatisch generierte Beschreibung">
            <a:extLst>
              <a:ext uri="{FF2B5EF4-FFF2-40B4-BE49-F238E27FC236}">
                <a16:creationId xmlns:a16="http://schemas.microsoft.com/office/drawing/2014/main" id="{229151EF-BE39-DD7F-909C-CD8B6DDF239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453"/>
          <a:stretch/>
        </p:blipFill>
        <p:spPr>
          <a:xfrm>
            <a:off x="478367" y="1995287"/>
            <a:ext cx="2458903" cy="175432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36183B2C-9E11-8A6B-741C-20A98659791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4524"/>
          <a:stretch/>
        </p:blipFill>
        <p:spPr>
          <a:xfrm>
            <a:off x="478367" y="3985548"/>
            <a:ext cx="2458902" cy="1754329"/>
          </a:xfrm>
          <a:prstGeom prst="rect">
            <a:avLst/>
          </a:prstGeom>
        </p:spPr>
      </p:pic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848F09-2B5E-2070-10BD-70ECF36E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98F3C61-5D76-9FBC-BE86-EC2E80804608}"/>
              </a:ext>
            </a:extLst>
          </p:cNvPr>
          <p:cNvSpPr/>
          <p:nvPr/>
        </p:nvSpPr>
        <p:spPr>
          <a:xfrm>
            <a:off x="478364" y="6006654"/>
            <a:ext cx="2063506" cy="144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i="1" dirty="0">
                <a:solidFill>
                  <a:schemeClr val="tx1"/>
                </a:solidFill>
              </a:rPr>
              <a:t>Quelle: u.a. Masterplan </a:t>
            </a:r>
            <a:r>
              <a:rPr lang="de-DE" sz="800" i="1" dirty="0" err="1">
                <a:solidFill>
                  <a:schemeClr val="tx1"/>
                </a:solidFill>
              </a:rPr>
              <a:t>Solarcity</a:t>
            </a:r>
            <a:endParaRPr lang="de-DE" sz="800" i="1" dirty="0">
              <a:solidFill>
                <a:schemeClr val="tx1"/>
              </a:solidFill>
            </a:endParaRP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751E21D-2C4D-C287-904C-FBECAEEF0214}"/>
              </a:ext>
            </a:extLst>
          </p:cNvPr>
          <p:cNvCxnSpPr/>
          <p:nvPr/>
        </p:nvCxnSpPr>
        <p:spPr>
          <a:xfrm>
            <a:off x="3546113" y="1995287"/>
            <a:ext cx="0" cy="3744590"/>
          </a:xfrm>
          <a:prstGeom prst="line">
            <a:avLst/>
          </a:prstGeom>
          <a:ln w="12700" cmpd="sng">
            <a:gradFill flip="none" rotWithShape="1">
              <a:gsLst>
                <a:gs pos="49000">
                  <a:schemeClr val="tx2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688D8285-9FFC-0954-C3CF-8D259FDAA678}"/>
              </a:ext>
            </a:extLst>
          </p:cNvPr>
          <p:cNvSpPr/>
          <p:nvPr/>
        </p:nvSpPr>
        <p:spPr>
          <a:xfrm flipH="1">
            <a:off x="4154957" y="2146867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4C342F8-AB9A-07E1-641E-2DC3CC17136B}"/>
              </a:ext>
            </a:extLst>
          </p:cNvPr>
          <p:cNvSpPr/>
          <p:nvPr/>
        </p:nvSpPr>
        <p:spPr>
          <a:xfrm flipH="1">
            <a:off x="4154957" y="2832850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668747B-97E2-516D-0FCA-E92DDCD25AD2}"/>
              </a:ext>
            </a:extLst>
          </p:cNvPr>
          <p:cNvSpPr/>
          <p:nvPr/>
        </p:nvSpPr>
        <p:spPr>
          <a:xfrm flipH="1">
            <a:off x="4154957" y="3580985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524BB6B-30C8-60CC-2530-C9A9C11C0A13}"/>
              </a:ext>
            </a:extLst>
          </p:cNvPr>
          <p:cNvSpPr/>
          <p:nvPr/>
        </p:nvSpPr>
        <p:spPr>
          <a:xfrm flipH="1">
            <a:off x="4154957" y="4376069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22" name="Ellipse 21">
            <a:extLst>
              <a:ext uri="{FF2B5EF4-FFF2-40B4-BE49-F238E27FC236}">
                <a16:creationId xmlns:a16="http://schemas.microsoft.com/office/drawing/2014/main" id="{05FD8048-F2CA-587F-12D4-0828194207D3}"/>
              </a:ext>
            </a:extLst>
          </p:cNvPr>
          <p:cNvSpPr/>
          <p:nvPr/>
        </p:nvSpPr>
        <p:spPr>
          <a:xfrm flipH="1">
            <a:off x="4154957" y="5032726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pic>
        <p:nvPicPr>
          <p:cNvPr id="26" name="Grafik 25" descr="Häkchen mit einfarbiger Füllung">
            <a:extLst>
              <a:ext uri="{FF2B5EF4-FFF2-40B4-BE49-F238E27FC236}">
                <a16:creationId xmlns:a16="http://schemas.microsoft.com/office/drawing/2014/main" id="{E6F2E5F1-7FBA-4036-9D07-FBC5E1A5786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4201569" y="2895002"/>
            <a:ext cx="338231" cy="338231"/>
          </a:xfrm>
          <a:prstGeom prst="rect">
            <a:avLst/>
          </a:prstGeom>
        </p:spPr>
      </p:pic>
      <p:pic>
        <p:nvPicPr>
          <p:cNvPr id="28" name="Grafik 27" descr="Stadt mit einfarbiger Füllung">
            <a:extLst>
              <a:ext uri="{FF2B5EF4-FFF2-40B4-BE49-F238E27FC236}">
                <a16:creationId xmlns:a16="http://schemas.microsoft.com/office/drawing/2014/main" id="{2E39FB83-9F5F-3B66-1A14-0141D602E73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4201569" y="3623271"/>
            <a:ext cx="340169" cy="340169"/>
          </a:xfrm>
          <a:prstGeom prst="rect">
            <a:avLst/>
          </a:prstGeom>
        </p:spPr>
      </p:pic>
      <p:pic>
        <p:nvPicPr>
          <p:cNvPr id="30" name="Grafik 29" descr="Leerer Akku mit einfarbiger Füllung">
            <a:extLst>
              <a:ext uri="{FF2B5EF4-FFF2-40B4-BE49-F238E27FC236}">
                <a16:creationId xmlns:a16="http://schemas.microsoft.com/office/drawing/2014/main" id="{8D480E8C-DCCD-DB7C-E7D1-83DD7939B21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208981" y="4430093"/>
            <a:ext cx="353928" cy="353928"/>
          </a:xfrm>
          <a:prstGeom prst="rect">
            <a:avLst/>
          </a:prstGeom>
        </p:spPr>
      </p:pic>
      <p:pic>
        <p:nvPicPr>
          <p:cNvPr id="32" name="Grafik 31" descr="Harvey Balls 25% mit einfarbiger Füllung">
            <a:extLst>
              <a:ext uri="{FF2B5EF4-FFF2-40B4-BE49-F238E27FC236}">
                <a16:creationId xmlns:a16="http://schemas.microsoft.com/office/drawing/2014/main" id="{0327DA66-43EA-F214-3695-35777356A9A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210545" y="5088314"/>
            <a:ext cx="350800" cy="350800"/>
          </a:xfrm>
          <a:prstGeom prst="rect">
            <a:avLst/>
          </a:prstGeom>
        </p:spPr>
      </p:pic>
      <p:pic>
        <p:nvPicPr>
          <p:cNvPr id="34" name="Grafik 33" descr="Start mit einfarbiger Füllung">
            <a:extLst>
              <a:ext uri="{FF2B5EF4-FFF2-40B4-BE49-F238E27FC236}">
                <a16:creationId xmlns:a16="http://schemas.microsoft.com/office/drawing/2014/main" id="{0F1E2C46-E816-1B14-0603-5C930545B82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4226817" y="2151276"/>
            <a:ext cx="318256" cy="318257"/>
          </a:xfrm>
          <a:prstGeom prst="rect">
            <a:avLst/>
          </a:prstGeom>
        </p:spPr>
      </p:pic>
      <p:pic>
        <p:nvPicPr>
          <p:cNvPr id="43" name="Grafik 42" descr="Bewertung 3 Sterne mit einfarbiger Füllung">
            <a:extLst>
              <a:ext uri="{FF2B5EF4-FFF2-40B4-BE49-F238E27FC236}">
                <a16:creationId xmlns:a16="http://schemas.microsoft.com/office/drawing/2014/main" id="{580A1D0F-DFCD-9B61-9DC6-5AEE2306FD3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4255965" y="2364618"/>
            <a:ext cx="267564" cy="267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61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hink-cell data - do not delete" hidden="1">
            <a:extLst>
              <a:ext uri="{FF2B5EF4-FFF2-40B4-BE49-F238E27FC236}">
                <a16:creationId xmlns:a16="http://schemas.microsoft.com/office/drawing/2014/main" id="{A816E68B-422B-AA81-D1F9-68B43E4D8E8E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6664133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3" imgW="395" imgH="394" progId="TCLayout.ActiveDocument.1">
                  <p:embed/>
                </p:oleObj>
              </mc:Choice>
              <mc:Fallback>
                <p:oleObj name="think-cell Folie" r:id="rId3" imgW="395" imgH="394" progId="TCLayout.ActiveDocument.1">
                  <p:embed/>
                  <p:pic>
                    <p:nvPicPr>
                      <p:cNvPr id="2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816E68B-422B-AA81-D1F9-68B43E4D8E8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B8036E96-C48F-8111-4D61-52CD7E34D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8364" y="302864"/>
            <a:ext cx="11232000" cy="804944"/>
          </a:xfrm>
        </p:spPr>
        <p:txBody>
          <a:bodyPr vert="horz"/>
          <a:lstStyle/>
          <a:p>
            <a:r>
              <a:rPr lang="de-DE" dirty="0"/>
              <a:t>Geothermie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848D5000-75C7-138C-C0D8-A8B87ED32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EE714B7-132A-8557-D02F-A8632119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3A5F3-860A-904E-BD96-6E83597F8AA9}" type="slidenum">
              <a:rPr lang="de-DE" smtClean="0"/>
              <a:pPr/>
              <a:t>8</a:t>
            </a:fld>
            <a:endParaRPr lang="de-DE"/>
          </a:p>
        </p:txBody>
      </p:sp>
      <p:sp>
        <p:nvSpPr>
          <p:cNvPr id="7" name="Textplatzhalter 6">
            <a:extLst>
              <a:ext uri="{FF2B5EF4-FFF2-40B4-BE49-F238E27FC236}">
                <a16:creationId xmlns:a16="http://schemas.microsoft.com/office/drawing/2014/main" id="{2282392B-EA54-C4EF-0CE9-240A53EF37C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367" y="1206465"/>
            <a:ext cx="11233633" cy="33991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>
                <a:latin typeface="Open Sans"/>
                <a:ea typeface="Open Sans"/>
                <a:cs typeface="Open Sans"/>
              </a:rPr>
              <a:t>Hidden Champion für die Dekarbonisierung des Wärmemarktes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BACA18-E564-BD00-E6E7-1FFCC1846597}"/>
              </a:ext>
            </a:extLst>
          </p:cNvPr>
          <p:cNvSpPr txBox="1"/>
          <p:nvPr/>
        </p:nvSpPr>
        <p:spPr>
          <a:xfrm>
            <a:off x="6653048" y="1995287"/>
            <a:ext cx="5150064" cy="3633375"/>
          </a:xfrm>
          <a:prstGeom prst="rect">
            <a:avLst/>
          </a:prstGeom>
          <a:noFill/>
          <a:ln>
            <a:noFill/>
          </a:ln>
        </p:spPr>
        <p:txBody>
          <a:bodyPr wrap="square" lIns="36000" tIns="36000" rIns="36000" bIns="36000" rtlCol="0" anchor="ctr">
            <a:noAutofit/>
          </a:bodyPr>
          <a:lstStyle/>
          <a:p>
            <a:pPr marL="396000" indent="-396000">
              <a:spcAft>
                <a:spcPts val="30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b="1" dirty="0">
                <a:ea typeface="Open Sans"/>
                <a:cs typeface="Open Sans"/>
              </a:rPr>
              <a:t>Potenzial </a:t>
            </a:r>
            <a:r>
              <a:rPr lang="de-DE" sz="1400" dirty="0">
                <a:ea typeface="Open Sans"/>
                <a:cs typeface="Open Sans"/>
              </a:rPr>
              <a:t>der oberflächennahen und tiefen Geothermie in Berlin </a:t>
            </a:r>
            <a:r>
              <a:rPr lang="de-DE" sz="1400" dirty="0">
                <a:ea typeface="Open Sans"/>
                <a:cs typeface="Open Sans"/>
                <a:sym typeface="Wingdings" panose="05000000000000000000" pitchFamily="2" charset="2"/>
              </a:rPr>
              <a:t></a:t>
            </a:r>
            <a:r>
              <a:rPr lang="de-DE" sz="1400" dirty="0">
                <a:ea typeface="Open Sans"/>
                <a:cs typeface="Open Sans"/>
              </a:rPr>
              <a:t> </a:t>
            </a:r>
            <a:r>
              <a:rPr lang="de-DE" sz="1400" b="1" dirty="0">
                <a:ea typeface="Open Sans"/>
                <a:cs typeface="Open Sans"/>
              </a:rPr>
              <a:t>20% des Berliner Wärmemarktes</a:t>
            </a:r>
          </a:p>
          <a:p>
            <a:pPr marL="396000" indent="-396000">
              <a:spcAft>
                <a:spcPts val="30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ea typeface="Open Sans"/>
                <a:cs typeface="Open Sans"/>
              </a:rPr>
              <a:t>Investitionskosten </a:t>
            </a:r>
            <a:r>
              <a:rPr lang="de-DE" sz="1400" b="1" dirty="0">
                <a:ea typeface="Open Sans"/>
                <a:cs typeface="Open Sans"/>
              </a:rPr>
              <a:t>ca. 4,2 Mrd. €</a:t>
            </a:r>
          </a:p>
          <a:p>
            <a:pPr marL="396000" indent="-396000">
              <a:spcAft>
                <a:spcPts val="30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b="1" dirty="0">
                <a:ea typeface="Open Sans"/>
                <a:cs typeface="Open Sans"/>
              </a:rPr>
              <a:t>"Fachkräftemotor"</a:t>
            </a:r>
          </a:p>
          <a:p>
            <a:pPr marL="396000" indent="-396000">
              <a:spcAft>
                <a:spcPts val="30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ea typeface="Open Sans"/>
                <a:cs typeface="Open Sans"/>
              </a:rPr>
              <a:t>Aktuell </a:t>
            </a:r>
          </a:p>
          <a:p>
            <a:pPr marL="636905" lvl="1" indent="-179705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13 Potenzialstandorte ausgewiesen</a:t>
            </a:r>
            <a:endParaRPr lang="de-DE" sz="1400" dirty="0">
              <a:ea typeface="Open Sans"/>
              <a:cs typeface="Open Sans"/>
            </a:endParaRPr>
          </a:p>
          <a:p>
            <a:pPr marL="636905" lvl="1" indent="-179705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9 in Prüfung</a:t>
            </a:r>
          </a:p>
          <a:p>
            <a:pPr marL="636905" lvl="1" indent="-179705"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de-DE" sz="1400" dirty="0"/>
              <a:t>Versuchsbohrungen geplant (Flughafen Tegel, Campus Buch, HKW Neukölln)</a:t>
            </a:r>
            <a:endParaRPr lang="de-DE" sz="1400" dirty="0">
              <a:ea typeface="Open Sans"/>
              <a:cs typeface="Open Sans"/>
            </a:endParaRPr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E848F09-2B5E-2070-10BD-70ECF36E0A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798F3C61-5D76-9FBC-BE86-EC2E80804608}"/>
              </a:ext>
            </a:extLst>
          </p:cNvPr>
          <p:cNvSpPr/>
          <p:nvPr/>
        </p:nvSpPr>
        <p:spPr>
          <a:xfrm>
            <a:off x="478364" y="6006654"/>
            <a:ext cx="2063506" cy="144000"/>
          </a:xfrm>
          <a:prstGeom prst="rect">
            <a:avLst/>
          </a:prstGeom>
          <a:noFill/>
          <a:ln w="1270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de-DE" sz="800" i="1" dirty="0">
                <a:solidFill>
                  <a:schemeClr val="tx1"/>
                </a:solidFill>
              </a:rPr>
              <a:t>Quelle: IBB</a:t>
            </a:r>
          </a:p>
        </p:txBody>
      </p: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1751E21D-2C4D-C287-904C-FBECAEEF0214}"/>
              </a:ext>
            </a:extLst>
          </p:cNvPr>
          <p:cNvCxnSpPr>
            <a:cxnSpLocks/>
          </p:cNvCxnSpPr>
          <p:nvPr/>
        </p:nvCxnSpPr>
        <p:spPr>
          <a:xfrm>
            <a:off x="5910279" y="1995287"/>
            <a:ext cx="0" cy="3744591"/>
          </a:xfrm>
          <a:prstGeom prst="line">
            <a:avLst/>
          </a:prstGeom>
          <a:ln w="12700" cmpd="sng">
            <a:gradFill flip="none" rotWithShape="1">
              <a:gsLst>
                <a:gs pos="49000">
                  <a:schemeClr val="tx2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Ellipse 16">
            <a:extLst>
              <a:ext uri="{FF2B5EF4-FFF2-40B4-BE49-F238E27FC236}">
                <a16:creationId xmlns:a16="http://schemas.microsoft.com/office/drawing/2014/main" id="{688D8285-9FFC-0954-C3CF-8D259FDAA678}"/>
              </a:ext>
            </a:extLst>
          </p:cNvPr>
          <p:cNvSpPr/>
          <p:nvPr/>
        </p:nvSpPr>
        <p:spPr>
          <a:xfrm flipH="1">
            <a:off x="6391820" y="1933960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19" name="Ellipse 18">
            <a:extLst>
              <a:ext uri="{FF2B5EF4-FFF2-40B4-BE49-F238E27FC236}">
                <a16:creationId xmlns:a16="http://schemas.microsoft.com/office/drawing/2014/main" id="{C4C342F8-AB9A-07E1-641E-2DC3CC17136B}"/>
              </a:ext>
            </a:extLst>
          </p:cNvPr>
          <p:cNvSpPr/>
          <p:nvPr/>
        </p:nvSpPr>
        <p:spPr>
          <a:xfrm flipH="1">
            <a:off x="6391820" y="2566198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20" name="Ellipse 19">
            <a:extLst>
              <a:ext uri="{FF2B5EF4-FFF2-40B4-BE49-F238E27FC236}">
                <a16:creationId xmlns:a16="http://schemas.microsoft.com/office/drawing/2014/main" id="{8668747B-97E2-516D-0FCA-E92DDCD25AD2}"/>
              </a:ext>
            </a:extLst>
          </p:cNvPr>
          <p:cNvSpPr/>
          <p:nvPr/>
        </p:nvSpPr>
        <p:spPr>
          <a:xfrm flipH="1">
            <a:off x="6391820" y="3198436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21" name="Ellipse 20">
            <a:extLst>
              <a:ext uri="{FF2B5EF4-FFF2-40B4-BE49-F238E27FC236}">
                <a16:creationId xmlns:a16="http://schemas.microsoft.com/office/drawing/2014/main" id="{C524BB6B-30C8-60CC-2530-C9A9C11C0A13}"/>
              </a:ext>
            </a:extLst>
          </p:cNvPr>
          <p:cNvSpPr/>
          <p:nvPr/>
        </p:nvSpPr>
        <p:spPr>
          <a:xfrm flipH="1">
            <a:off x="6391820" y="3830673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dirty="0">
              <a:solidFill>
                <a:schemeClr val="tx1"/>
              </a:solidFill>
            </a:endParaRP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A53F869F-F2AD-CF5D-654D-F077949D97A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878" r="6784"/>
          <a:stretch/>
        </p:blipFill>
        <p:spPr>
          <a:xfrm>
            <a:off x="478364" y="1947296"/>
            <a:ext cx="4950373" cy="3792582"/>
          </a:xfrm>
          <a:prstGeom prst="rect">
            <a:avLst/>
          </a:prstGeom>
        </p:spPr>
      </p:pic>
      <p:pic>
        <p:nvPicPr>
          <p:cNvPr id="16" name="Grafik 15" descr="Harvey Balls 20% mit einfarbiger Füllung">
            <a:extLst>
              <a:ext uri="{FF2B5EF4-FFF2-40B4-BE49-F238E27FC236}">
                <a16:creationId xmlns:a16="http://schemas.microsoft.com/office/drawing/2014/main" id="{10594545-4F87-7591-B0AE-223533FE125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437085" y="1979225"/>
            <a:ext cx="371445" cy="371445"/>
          </a:xfrm>
          <a:prstGeom prst="rect">
            <a:avLst/>
          </a:prstGeom>
        </p:spPr>
      </p:pic>
      <p:pic>
        <p:nvPicPr>
          <p:cNvPr id="23" name="Grafik 22" descr="Münzen mit einfarbiger Füllung">
            <a:extLst>
              <a:ext uri="{FF2B5EF4-FFF2-40B4-BE49-F238E27FC236}">
                <a16:creationId xmlns:a16="http://schemas.microsoft.com/office/drawing/2014/main" id="{97BBCE71-D0CC-CE6C-AC5F-F58BD958395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476515" y="2624044"/>
            <a:ext cx="332015" cy="332015"/>
          </a:xfrm>
          <a:prstGeom prst="rect">
            <a:avLst/>
          </a:prstGeom>
        </p:spPr>
      </p:pic>
      <p:pic>
        <p:nvPicPr>
          <p:cNvPr id="27" name="Grafik 26" descr="Elektriker mit einfarbiger Füllung">
            <a:extLst>
              <a:ext uri="{FF2B5EF4-FFF2-40B4-BE49-F238E27FC236}">
                <a16:creationId xmlns:a16="http://schemas.microsoft.com/office/drawing/2014/main" id="{06CE9EE2-B17F-A87C-CCE4-6D4FC57B82D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52850" y="3238149"/>
            <a:ext cx="339913" cy="339913"/>
          </a:xfrm>
          <a:prstGeom prst="rect">
            <a:avLst/>
          </a:prstGeom>
        </p:spPr>
      </p:pic>
      <p:pic>
        <p:nvPicPr>
          <p:cNvPr id="31" name="Grafik 30" descr="Bagger mit einfarbiger Füllung">
            <a:extLst>
              <a:ext uri="{FF2B5EF4-FFF2-40B4-BE49-F238E27FC236}">
                <a16:creationId xmlns:a16="http://schemas.microsoft.com/office/drawing/2014/main" id="{3E293931-AE63-7C6E-93AD-F07BD43696F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437085" y="3843538"/>
            <a:ext cx="385183" cy="385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808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6A5A8F51-0558-0263-0546-91B1E828786C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7319762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Folie" r:id="rId4" imgW="395" imgH="394" progId="TCLayout.ActiveDocument.1">
                  <p:embed/>
                </p:oleObj>
              </mc:Choice>
              <mc:Fallback>
                <p:oleObj name="think-cell Folie" r:id="rId4" imgW="395" imgH="394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6A5A8F51-0558-0263-0546-91B1E82878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itel 1">
            <a:extLst>
              <a:ext uri="{FF2B5EF4-FFF2-40B4-BE49-F238E27FC236}">
                <a16:creationId xmlns:a16="http://schemas.microsoft.com/office/drawing/2014/main" id="{D3D188A3-E124-8825-F0CD-65CF26FA79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2255" y="110185"/>
            <a:ext cx="11232000" cy="804944"/>
          </a:xfrm>
        </p:spPr>
        <p:txBody>
          <a:bodyPr vert="horz"/>
          <a:lstStyle/>
          <a:p>
            <a:r>
              <a:rPr lang="de-DE"/>
              <a:t>Abwärme aus Rechenzentren</a:t>
            </a:r>
            <a:endParaRPr lang="de-DE">
              <a:solidFill>
                <a:srgbClr val="004E76"/>
              </a:solidFill>
            </a:endParaRPr>
          </a:p>
        </p:txBody>
      </p:sp>
      <p:sp>
        <p:nvSpPr>
          <p:cNvPr id="9" name="Datumsplatzhalter 4">
            <a:extLst>
              <a:ext uri="{FF2B5EF4-FFF2-40B4-BE49-F238E27FC236}">
                <a16:creationId xmlns:a16="http://schemas.microsoft.com/office/drawing/2014/main" id="{0A251624-9255-8AE6-F2AB-9C86E83B3C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07.11.2023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BBCEEC2-88C7-410C-853B-4FB4D6C6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63A5F3-860A-904E-BD96-6E83597F8AA9}" type="slidenum">
              <a:rPr kumimoji="0" lang="de-DE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3" name="Textplatzhalter 4">
            <a:extLst>
              <a:ext uri="{FF2B5EF4-FFF2-40B4-BE49-F238E27FC236}">
                <a16:creationId xmlns:a16="http://schemas.microsoft.com/office/drawing/2014/main" id="{7712D86D-669D-0199-4B9F-241AA611FC0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78367" y="1028182"/>
            <a:ext cx="11233633" cy="339915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de-DE"/>
              <a:t>Intelligenter und zentraler Baustein der Energiewende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EC7C89C6-4D65-5BB9-9AED-EC02E4B51CEB}"/>
              </a:ext>
            </a:extLst>
          </p:cNvPr>
          <p:cNvSpPr txBox="1"/>
          <p:nvPr/>
        </p:nvSpPr>
        <p:spPr>
          <a:xfrm>
            <a:off x="8171848" y="1788569"/>
            <a:ext cx="3540152" cy="3572703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marL="396000" indent="-396000">
              <a:spcAft>
                <a:spcPts val="30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ea typeface="Open Sans"/>
                <a:cs typeface="Open Sans"/>
              </a:rPr>
              <a:t>Nutzung von </a:t>
            </a:r>
            <a:r>
              <a:rPr lang="de-DE" sz="1400" b="1" dirty="0">
                <a:ea typeface="Open Sans"/>
                <a:cs typeface="Open Sans"/>
              </a:rPr>
              <a:t>Energie zum Kühlen von Servern </a:t>
            </a:r>
            <a:r>
              <a:rPr lang="de-DE" sz="1400" dirty="0">
                <a:ea typeface="Open Sans"/>
                <a:cs typeface="Open Sans"/>
              </a:rPr>
              <a:t>als </a:t>
            </a:r>
            <a:r>
              <a:rPr lang="de-DE" sz="1400" b="1" dirty="0">
                <a:ea typeface="Open Sans"/>
                <a:cs typeface="Open Sans"/>
              </a:rPr>
              <a:t>Wärmequelle </a:t>
            </a:r>
          </a:p>
          <a:p>
            <a:pPr marL="396000" indent="-396000">
              <a:spcAft>
                <a:spcPts val="30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ea typeface="Open Sans"/>
                <a:cs typeface="Open Sans"/>
              </a:rPr>
              <a:t>Weiterer Vorteil: Heizen wird </a:t>
            </a:r>
            <a:r>
              <a:rPr lang="de-DE" sz="1400" b="1" dirty="0">
                <a:ea typeface="Open Sans"/>
                <a:cs typeface="Open Sans"/>
              </a:rPr>
              <a:t>unabhängiger von Marktpreisen</a:t>
            </a:r>
          </a:p>
          <a:p>
            <a:pPr marL="396000" indent="-396000">
              <a:spcAft>
                <a:spcPts val="30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ea typeface="Open Sans"/>
                <a:cs typeface="Open Sans"/>
              </a:rPr>
              <a:t>Die Projektidee „Marienpark 2“ bietet z.B. in mehreren Ausbau-stufen die </a:t>
            </a:r>
            <a:r>
              <a:rPr lang="de-DE" sz="1400" b="1" dirty="0">
                <a:ea typeface="Open Sans"/>
                <a:cs typeface="Open Sans"/>
              </a:rPr>
              <a:t>Möglichkeit, ganze Stadtteile mit grüner Wärme zu versorgen</a:t>
            </a:r>
          </a:p>
          <a:p>
            <a:pPr marL="396000" indent="-396000">
              <a:spcAft>
                <a:spcPts val="3000"/>
              </a:spcAft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de-DE" sz="1400" dirty="0">
                <a:ea typeface="Open Sans"/>
                <a:cs typeface="Open Sans"/>
              </a:rPr>
              <a:t>Über DATA2HEAT ergeben sich bereits jetzt zahlreiche weitere Leads für mögliche </a:t>
            </a:r>
            <a:r>
              <a:rPr lang="de-DE" sz="1400" b="1" dirty="0">
                <a:ea typeface="Open Sans"/>
                <a:cs typeface="Open Sans"/>
              </a:rPr>
              <a:t>Wärmenetz-Projekte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4F8ABC42-D565-A848-72C4-CA0150F522AF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847" r="3980"/>
          <a:stretch/>
        </p:blipFill>
        <p:spPr>
          <a:xfrm>
            <a:off x="478366" y="2046337"/>
            <a:ext cx="6567326" cy="3382919"/>
          </a:xfrm>
          <a:prstGeom prst="rect">
            <a:avLst/>
          </a:prstGeom>
        </p:spPr>
      </p:pic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B0AF5E89-8DC9-24F4-F800-69648546C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Energiewende Berlin - Herausforderungen, Handlungsfelder, Lösungsansätze | Berliner Mittelstandskongress 2023 | Matthias Trunk, GASAG-Gruppe</a:t>
            </a:r>
          </a:p>
        </p:txBody>
      </p:sp>
      <p:cxnSp>
        <p:nvCxnSpPr>
          <p:cNvPr id="4" name="Gerader Verbinder 3">
            <a:extLst>
              <a:ext uri="{FF2B5EF4-FFF2-40B4-BE49-F238E27FC236}">
                <a16:creationId xmlns:a16="http://schemas.microsoft.com/office/drawing/2014/main" id="{FE0CC5C6-0C30-DFD9-4B42-7B1EF04C32C5}"/>
              </a:ext>
            </a:extLst>
          </p:cNvPr>
          <p:cNvCxnSpPr>
            <a:cxnSpLocks/>
          </p:cNvCxnSpPr>
          <p:nvPr/>
        </p:nvCxnSpPr>
        <p:spPr>
          <a:xfrm>
            <a:off x="7565824" y="1905802"/>
            <a:ext cx="0" cy="3834076"/>
          </a:xfrm>
          <a:prstGeom prst="line">
            <a:avLst/>
          </a:prstGeom>
          <a:ln w="12700" cmpd="sng">
            <a:gradFill flip="none" rotWithShape="1">
              <a:gsLst>
                <a:gs pos="49000">
                  <a:schemeClr val="tx2"/>
                </a:gs>
                <a:gs pos="100000">
                  <a:schemeClr val="bg1"/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e 11">
            <a:extLst>
              <a:ext uri="{FF2B5EF4-FFF2-40B4-BE49-F238E27FC236}">
                <a16:creationId xmlns:a16="http://schemas.microsoft.com/office/drawing/2014/main" id="{EEF4592A-C809-0592-6206-E2D4E1A6C611}"/>
              </a:ext>
            </a:extLst>
          </p:cNvPr>
          <p:cNvSpPr/>
          <p:nvPr/>
        </p:nvSpPr>
        <p:spPr>
          <a:xfrm flipH="1">
            <a:off x="7935897" y="1776864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14" name="Ellipse 13">
            <a:extLst>
              <a:ext uri="{FF2B5EF4-FFF2-40B4-BE49-F238E27FC236}">
                <a16:creationId xmlns:a16="http://schemas.microsoft.com/office/drawing/2014/main" id="{EFF0E948-0031-D656-90E9-367B3E226110}"/>
              </a:ext>
            </a:extLst>
          </p:cNvPr>
          <p:cNvSpPr/>
          <p:nvPr/>
        </p:nvSpPr>
        <p:spPr>
          <a:xfrm flipH="1">
            <a:off x="7935897" y="2581997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15" name="Ellipse 14">
            <a:extLst>
              <a:ext uri="{FF2B5EF4-FFF2-40B4-BE49-F238E27FC236}">
                <a16:creationId xmlns:a16="http://schemas.microsoft.com/office/drawing/2014/main" id="{334FE794-B435-D8A0-7524-C6AE913D48FE}"/>
              </a:ext>
            </a:extLst>
          </p:cNvPr>
          <p:cNvSpPr/>
          <p:nvPr/>
        </p:nvSpPr>
        <p:spPr>
          <a:xfrm flipH="1">
            <a:off x="7935897" y="3413042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sp>
        <p:nvSpPr>
          <p:cNvPr id="16" name="Ellipse 15">
            <a:extLst>
              <a:ext uri="{FF2B5EF4-FFF2-40B4-BE49-F238E27FC236}">
                <a16:creationId xmlns:a16="http://schemas.microsoft.com/office/drawing/2014/main" id="{DE0D77CE-6E8E-6F2F-4A51-58B88DDD69DA}"/>
              </a:ext>
            </a:extLst>
          </p:cNvPr>
          <p:cNvSpPr/>
          <p:nvPr/>
        </p:nvSpPr>
        <p:spPr>
          <a:xfrm flipH="1">
            <a:off x="7935897" y="4856521"/>
            <a:ext cx="461977" cy="461977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de-DE" sz="1200" err="1">
              <a:solidFill>
                <a:schemeClr val="tx1"/>
              </a:solidFill>
            </a:endParaRPr>
          </a:p>
        </p:txBody>
      </p:sp>
      <p:pic>
        <p:nvPicPr>
          <p:cNvPr id="18" name="Grafik 17" descr="Schneeflocke mit einfarbiger Füllung">
            <a:extLst>
              <a:ext uri="{FF2B5EF4-FFF2-40B4-BE49-F238E27FC236}">
                <a16:creationId xmlns:a16="http://schemas.microsoft.com/office/drawing/2014/main" id="{32B740EE-1138-0EDF-EA3F-5341A0057A5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935897" y="1788570"/>
            <a:ext cx="461976" cy="461976"/>
          </a:xfrm>
          <a:prstGeom prst="rect">
            <a:avLst/>
          </a:prstGeom>
        </p:spPr>
      </p:pic>
      <p:pic>
        <p:nvPicPr>
          <p:cNvPr id="20" name="Grafik 19" descr="Balkendiagramm mit Aufwärtstrend mit einfarbiger Füllung">
            <a:extLst>
              <a:ext uri="{FF2B5EF4-FFF2-40B4-BE49-F238E27FC236}">
                <a16:creationId xmlns:a16="http://schemas.microsoft.com/office/drawing/2014/main" id="{562375A0-EF2F-FBAF-2D18-26AE601E70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989068" y="2632093"/>
            <a:ext cx="355634" cy="355634"/>
          </a:xfrm>
          <a:prstGeom prst="rect">
            <a:avLst/>
          </a:prstGeom>
        </p:spPr>
      </p:pic>
      <p:cxnSp>
        <p:nvCxnSpPr>
          <p:cNvPr id="22" name="Gerader Verbinder 21">
            <a:extLst>
              <a:ext uri="{FF2B5EF4-FFF2-40B4-BE49-F238E27FC236}">
                <a16:creationId xmlns:a16="http://schemas.microsoft.com/office/drawing/2014/main" id="{7D794C67-028B-9537-3B83-AA943D532D90}"/>
              </a:ext>
            </a:extLst>
          </p:cNvPr>
          <p:cNvCxnSpPr>
            <a:cxnSpLocks/>
            <a:stCxn id="14" idx="5"/>
          </p:cNvCxnSpPr>
          <p:nvPr/>
        </p:nvCxnSpPr>
        <p:spPr>
          <a:xfrm flipV="1">
            <a:off x="8003552" y="2641465"/>
            <a:ext cx="308598" cy="334854"/>
          </a:xfrm>
          <a:prstGeom prst="line">
            <a:avLst/>
          </a:prstGeom>
          <a:ln w="28575" cmpd="sng">
            <a:solidFill>
              <a:schemeClr val="tx2"/>
            </a:solidFill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7" name="Grafik 26" descr="Karte mit Ortsmarkierung mit einfarbiger Füllung">
            <a:extLst>
              <a:ext uri="{FF2B5EF4-FFF2-40B4-BE49-F238E27FC236}">
                <a16:creationId xmlns:a16="http://schemas.microsoft.com/office/drawing/2014/main" id="{3C0E0534-A20D-1EA8-024D-2A914C3462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996927" y="3453163"/>
            <a:ext cx="339915" cy="339915"/>
          </a:xfrm>
          <a:prstGeom prst="rect">
            <a:avLst/>
          </a:prstGeom>
        </p:spPr>
      </p:pic>
      <p:pic>
        <p:nvPicPr>
          <p:cNvPr id="29" name="Grafik 28" descr="Server mit einfarbiger Füllung">
            <a:extLst>
              <a:ext uri="{FF2B5EF4-FFF2-40B4-BE49-F238E27FC236}">
                <a16:creationId xmlns:a16="http://schemas.microsoft.com/office/drawing/2014/main" id="{FF56FBAB-C71A-FDD5-77BA-7151EC20BC8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989068" y="4894685"/>
            <a:ext cx="353915" cy="353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572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GASAG">
  <a:themeElements>
    <a:clrScheme name="Benutzerdefiniert 31">
      <a:dk1>
        <a:sysClr val="windowText" lastClr="000000"/>
      </a:dk1>
      <a:lt1>
        <a:sysClr val="window" lastClr="FFFFFF"/>
      </a:lt1>
      <a:dk2>
        <a:srgbClr val="004E76"/>
      </a:dk2>
      <a:lt2>
        <a:srgbClr val="EEECE1"/>
      </a:lt2>
      <a:accent1>
        <a:srgbClr val="57AB27"/>
      </a:accent1>
      <a:accent2>
        <a:srgbClr val="EF7B00"/>
      </a:accent2>
      <a:accent3>
        <a:srgbClr val="9B9993"/>
      </a:accent3>
      <a:accent4>
        <a:srgbClr val="00A5CA"/>
      </a:accent4>
      <a:accent5>
        <a:srgbClr val="B9B7B3"/>
      </a:accent5>
      <a:accent6>
        <a:srgbClr val="D7D6D4"/>
      </a:accent6>
      <a:hlink>
        <a:srgbClr val="EF7B00"/>
      </a:hlink>
      <a:folHlink>
        <a:srgbClr val="EF7B00"/>
      </a:folHlink>
    </a:clrScheme>
    <a:fontScheme name="GASAG">
      <a:majorFont>
        <a:latin typeface="Open Sans Semi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2700">
          <a:solidFill>
            <a:schemeClr val="accent3"/>
          </a:solidFill>
        </a:ln>
        <a:effectLst/>
      </a:spPr>
      <a:bodyPr rot="0" spcFirstLastPara="0" vertOverflow="overflow" horzOverflow="overflow" vert="horz" wrap="square" lIns="36000" tIns="36000" rIns="36000" bIns="3600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err="1" smtClean="0">
            <a:solidFill>
              <a:schemeClr val="tx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mpd="sng">
          <a:solidFill>
            <a:schemeClr val="accent3"/>
          </a:solidFill>
          <a:miter lim="800000"/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36000" tIns="36000" rIns="36000" bIns="36000" rtlCol="0">
        <a:noAutofit/>
      </a:bodyPr>
      <a:lstStyle>
        <a:defPPr marL="180000" indent="-180000" algn="l">
          <a:spcAft>
            <a:spcPts val="300"/>
          </a:spcAft>
          <a:buClr>
            <a:schemeClr val="accent3"/>
          </a:buClr>
          <a:buFont typeface="Wingdings" panose="05000000000000000000" pitchFamily="2" charset="2"/>
          <a:buChar char="§"/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GASAG" id="{A1B0D85C-F4CC-4208-93D0-57CDDEB542FF}" vid="{93268AEE-D58B-4360-94A3-AE61F266739F}"/>
    </a:ext>
  </a:ext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137e1a9e-28a4-4871-948f-10494aa95bf4">
      <UserInfo>
        <DisplayName>Vanselow-Batiste, Corinna</DisplayName>
        <AccountId>14</AccountId>
        <AccountType/>
      </UserInfo>
      <UserInfo>
        <DisplayName>Heckler, Dennis</DisplayName>
        <AccountId>23</AccountId>
        <AccountType/>
      </UserInfo>
      <UserInfo>
        <DisplayName>Koenig, Nadine</DisplayName>
        <AccountId>24</AccountId>
        <AccountType/>
      </UserInfo>
      <UserInfo>
        <DisplayName>Lutzens, Martin</DisplayName>
        <AccountId>25</AccountId>
        <AccountType/>
      </UserInfo>
      <UserInfo>
        <DisplayName>Löber, Steffen</DisplayName>
        <AccountId>16</AccountId>
        <AccountType/>
      </UserInfo>
      <UserInfo>
        <DisplayName>Köhn, Cornelia</DisplayName>
        <AccountId>13</AccountId>
        <AccountType/>
      </UserInfo>
      <UserInfo>
        <DisplayName>Luchner, Ursula</DisplayName>
        <AccountId>15</AccountId>
        <AccountType/>
      </UserInfo>
      <UserInfo>
        <DisplayName>andreas.krone@gmx.de</DisplayName>
        <AccountId>28</AccountId>
        <AccountType/>
      </UserInfo>
      <UserInfo>
        <DisplayName>Alle Benutzer (windows)</DisplayName>
        <AccountId>31</AccountId>
        <AccountType/>
      </UserInfo>
      <UserInfo>
        <DisplayName>Ladegast, Martina</DisplayName>
        <AccountId>32</AccountId>
        <AccountType/>
      </UserInfo>
      <UserInfo>
        <DisplayName>Boehme, Jens</DisplayName>
        <AccountId>1775</AccountId>
        <AccountType/>
      </UserInfo>
      <UserInfo>
        <DisplayName>Wein, Klaus</DisplayName>
        <AccountId>22</AccountId>
        <AccountType/>
      </UserInfo>
      <UserInfo>
        <DisplayName>Vanderbilt, Sophie</DisplayName>
        <AccountId>523</AccountId>
        <AccountType/>
      </UserInfo>
      <UserInfo>
        <DisplayName>Friedrichs, Georg</DisplayName>
        <AccountId>1347</AccountId>
        <AccountType/>
      </UserInfo>
      <UserInfo>
        <DisplayName>Trunk, Matthias</DisplayName>
        <AccountId>65</AccountId>
        <AccountType/>
      </UserInfo>
      <UserInfo>
        <DisplayName>Hadré, Stefan</DisplayName>
        <AccountId>1557</AccountId>
        <AccountType/>
      </UserInfo>
      <UserInfo>
        <DisplayName>Knauber, Rainer</DisplayName>
        <AccountId>50</AccountId>
        <AccountType/>
      </UserInfo>
      <UserInfo>
        <DisplayName>Lemmen, Stefanie</DisplayName>
        <AccountId>184</AccountId>
        <AccountType/>
      </UserInfo>
    </SharedWithUsers>
    <Zeit xmlns="37bd9152-aec5-4425-a915-0f1abd9f0694" xsi:nil="true"/>
    <Credit xmlns="37bd9152-aec5-4425-a915-0f1abd9f0694" xsi:nil="true"/>
    <TaxCatchAll xmlns="137e1a9e-28a4-4871-948f-10494aa95bf4" xsi:nil="true"/>
    <lcf76f155ced4ddcb4097134ff3c332f xmlns="37bd9152-aec5-4425-a915-0f1abd9f0694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E39BBCE8A5A184382F30579968B4279" ma:contentTypeVersion="19" ma:contentTypeDescription="Ein neues Dokument erstellen." ma:contentTypeScope="" ma:versionID="62462ece8bf4b5b211bb74f65ffeb7f6">
  <xsd:schema xmlns:xsd="http://www.w3.org/2001/XMLSchema" xmlns:xs="http://www.w3.org/2001/XMLSchema" xmlns:p="http://schemas.microsoft.com/office/2006/metadata/properties" xmlns:ns2="137e1a9e-28a4-4871-948f-10494aa95bf4" xmlns:ns3="37bd9152-aec5-4425-a915-0f1abd9f0694" targetNamespace="http://schemas.microsoft.com/office/2006/metadata/properties" ma:root="true" ma:fieldsID="d6fac572583f2644b53ce2085dc76aef" ns2:_="" ns3:_="">
    <xsd:import namespace="137e1a9e-28a4-4871-948f-10494aa95bf4"/>
    <xsd:import namespace="37bd9152-aec5-4425-a915-0f1abd9f0694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Locatio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Zeit" minOccurs="0"/>
                <xsd:element ref="ns3:Credit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37e1a9e-28a4-4871-948f-10494aa95bf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5" nillable="true" ma:displayName="Taxonomy Catch All Column" ma:hidden="true" ma:list="{38dfd6a3-c64f-4e7e-8747-c205f8727041}" ma:internalName="TaxCatchAll" ma:showField="CatchAllData" ma:web="137e1a9e-28a4-4871-948f-10494aa95bf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7bd9152-aec5-4425-a915-0f1abd9f06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Zeit" ma:index="20" nillable="true" ma:displayName="Zeit" ma:format="DateOnly" ma:internalName="Zeit">
      <xsd:simpleType>
        <xsd:restriction base="dms:DateTime"/>
      </xsd:simpleType>
    </xsd:element>
    <xsd:element name="Credit" ma:index="21" nillable="true" ma:displayName="Credit" ma:internalName="Credit">
      <xsd:simpleType>
        <xsd:restriction base="dms:Text">
          <xsd:maxLength value="255"/>
        </xsd:restriction>
      </xsd:simpleType>
    </xsd:element>
    <xsd:element name="MediaLengthInSeconds" ma:index="22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Bildmarkierungen" ma:readOnly="false" ma:fieldId="{5cf76f15-5ced-4ddc-b409-7134ff3c332f}" ma:taxonomyMulti="true" ma:sspId="708c8ff3-927f-487e-9b69-51feecb781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D899DFC-8CE0-4F42-A65E-D692C40219D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6CA4039-A5CA-4658-8106-1564201C6034}">
  <ds:schemaRefs>
    <ds:schemaRef ds:uri="http://purl.org/dc/elements/1.1/"/>
    <ds:schemaRef ds:uri="http://schemas.microsoft.com/office/2006/metadata/properties"/>
    <ds:schemaRef ds:uri="37bd9152-aec5-4425-a915-0f1abd9f0694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137e1a9e-28a4-4871-948f-10494aa95bf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E8302CCA-9DB3-46F3-B06D-3E432530DF8B}">
  <ds:schemaRefs>
    <ds:schemaRef ds:uri="137e1a9e-28a4-4871-948f-10494aa95bf4"/>
    <ds:schemaRef ds:uri="37bd9152-aec5-4425-a915-0f1abd9f06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843</Words>
  <Application>Microsoft Office PowerPoint</Application>
  <PresentationFormat>Breitbild</PresentationFormat>
  <Paragraphs>150</Paragraphs>
  <Slides>14</Slides>
  <Notes>6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2" baseType="lpstr">
      <vt:lpstr>Arial</vt:lpstr>
      <vt:lpstr>Calibri</vt:lpstr>
      <vt:lpstr>Lucida Grande</vt:lpstr>
      <vt:lpstr>Open Sans</vt:lpstr>
      <vt:lpstr>Open Sans Semibold</vt:lpstr>
      <vt:lpstr>Wingdings</vt:lpstr>
      <vt:lpstr>GASAG</vt:lpstr>
      <vt:lpstr>think-cell Folie</vt:lpstr>
      <vt:lpstr>Energiewende Berlin - Herausforderungen, Handlungsfelder, Lösungsansätze</vt:lpstr>
      <vt:lpstr>PowerPoint-Präsentation</vt:lpstr>
      <vt:lpstr>Berlin soll 2040 Klimaneutral sein</vt:lpstr>
      <vt:lpstr>Die Transformation wird gelingen</vt:lpstr>
      <vt:lpstr>Berlins Energie wird klimaneutral </vt:lpstr>
      <vt:lpstr>Wasserstoff</vt:lpstr>
      <vt:lpstr>PV &amp; Wärmepumpen</vt:lpstr>
      <vt:lpstr>Geothermie</vt:lpstr>
      <vt:lpstr>Abwärme aus Rechenzentren</vt:lpstr>
      <vt:lpstr>PowerPoint-Präsentation</vt:lpstr>
      <vt:lpstr>PowerPoint-Präsentation</vt:lpstr>
      <vt:lpstr>Die Zukunft beginnt jetzt</vt:lpstr>
      <vt:lpstr>PowerPoint-Präsentation</vt:lpstr>
      <vt:lpstr>PowerPoint-Präsentation</vt:lpstr>
    </vt:vector>
  </TitlesOfParts>
  <Manager>Katrin Aust</Manager>
  <Company>GASAG Gruppe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GASAG Gruppe PPT-Vorlage 4:3</dc:title>
  <dc:subject>PowerPoint Mastervorlage GASAG Gruppe | 4:3</dc:subject>
  <dc:creator>chartwerk Präsentationen;Corinna Bende</dc:creator>
  <cp:lastModifiedBy>Vanderbilt, Sophie</cp:lastModifiedBy>
  <cp:revision>1</cp:revision>
  <cp:lastPrinted>2023-04-26T09:59:53Z</cp:lastPrinted>
  <dcterms:created xsi:type="dcterms:W3CDTF">2020-02-18T16:07:01Z</dcterms:created>
  <dcterms:modified xsi:type="dcterms:W3CDTF">2023-11-07T08:29:29Z</dcterms:modified>
  <cp:category>Präsentation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0x0101005E39BBCE8A5A184382F30579968B4279</vt:lpwstr>
  </property>
  <property fmtid="{D5CDD505-2E9C-101B-9397-08002B2CF9AE}" pid="3" name="giOrganization">
    <vt:lpwstr>2;#GASAG|18c205af-5c75-486a-bb72-8c992d281742</vt:lpwstr>
  </property>
  <property fmtid="{D5CDD505-2E9C-101B-9397-08002B2CF9AE}" pid="4" name="giTemplateType">
    <vt:lpwstr>35;#Präsentation|7e805958-2582-4e6b-b443-ad8d60caaf5f</vt:lpwstr>
  </property>
  <property fmtid="{D5CDD505-2E9C-101B-9397-08002B2CF9AE}" pid="5" name="Order">
    <vt:r8>3300</vt:r8>
  </property>
  <property fmtid="{D5CDD505-2E9C-101B-9397-08002B2CF9AE}" pid="6" name="xd_Signature">
    <vt:bool>false</vt:bool>
  </property>
  <property fmtid="{D5CDD505-2E9C-101B-9397-08002B2CF9AE}" pid="7" name="xd_ProgID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</Properties>
</file>